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58" r:id="rId4"/>
    <p:sldId id="344" r:id="rId5"/>
    <p:sldId id="345" r:id="rId6"/>
    <p:sldId id="346" r:id="rId7"/>
    <p:sldId id="347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2" r:id="rId16"/>
    <p:sldId id="363" r:id="rId17"/>
    <p:sldId id="351" r:id="rId18"/>
    <p:sldId id="364" r:id="rId19"/>
    <p:sldId id="365" r:id="rId20"/>
    <p:sldId id="366" r:id="rId21"/>
    <p:sldId id="367" r:id="rId22"/>
    <p:sldId id="369" r:id="rId23"/>
    <p:sldId id="371" r:id="rId24"/>
    <p:sldId id="373" r:id="rId25"/>
    <p:sldId id="375" r:id="rId26"/>
    <p:sldId id="376" r:id="rId27"/>
    <p:sldId id="377" r:id="rId28"/>
    <p:sldId id="259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378" r:id="rId50"/>
    <p:sldId id="385" r:id="rId51"/>
    <p:sldId id="282" r:id="rId52"/>
    <p:sldId id="284" r:id="rId53"/>
    <p:sldId id="288" r:id="rId54"/>
    <p:sldId id="292" r:id="rId55"/>
    <p:sldId id="384" r:id="rId56"/>
    <p:sldId id="293" r:id="rId57"/>
    <p:sldId id="298" r:id="rId58"/>
    <p:sldId id="299" r:id="rId59"/>
    <p:sldId id="294" r:id="rId60"/>
    <p:sldId id="295" r:id="rId61"/>
    <p:sldId id="386" r:id="rId62"/>
    <p:sldId id="297" r:id="rId63"/>
    <p:sldId id="300" r:id="rId64"/>
    <p:sldId id="302" r:id="rId65"/>
    <p:sldId id="379" r:id="rId66"/>
    <p:sldId id="380" r:id="rId67"/>
    <p:sldId id="381" r:id="rId68"/>
    <p:sldId id="382" r:id="rId69"/>
    <p:sldId id="303" r:id="rId70"/>
    <p:sldId id="308" r:id="rId71"/>
    <p:sldId id="309" r:id="rId72"/>
    <p:sldId id="310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585" autoAdjust="0"/>
  </p:normalViewPr>
  <p:slideViewPr>
    <p:cSldViewPr>
      <p:cViewPr varScale="1">
        <p:scale>
          <a:sx n="68" d="100"/>
          <a:sy n="68" d="100"/>
        </p:scale>
        <p:origin x="-143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1.xlsx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Научные работы</c:v>
                </c:pt>
              </c:strCache>
            </c:strRef>
          </c:tx>
          <c:spPr>
            <a:blipFill>
              <a:blip xmlns:r="http://schemas.openxmlformats.org/officeDocument/2006/relationships" r:embed="rId1"/>
              <a:tile tx="0" ty="0" sx="100000" sy="100000" flip="none" algn="tl"/>
            </a:blipFill>
          </c:spPr>
          <c:dLbls>
            <c:txPr>
              <a:bodyPr/>
              <a:lstStyle/>
              <a:p>
                <a:pPr>
                  <a:defRPr sz="3600" b="1" i="1" cap="all" normalizeH="1" baseline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</c:v>
                </c:pt>
                <c:pt idx="1">
                  <c:v>43</c:v>
                </c:pt>
                <c:pt idx="2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Статьи</c:v>
                </c:pt>
              </c:strCache>
            </c:strRef>
          </c:tx>
          <c:dPt>
            <c:idx val="0"/>
            <c:spPr>
              <a:blipFill>
                <a:blip xmlns:r="http://schemas.openxmlformats.org/officeDocument/2006/relationships" r:embed="rId2"/>
                <a:tile tx="0" ty="0" sx="100000" sy="100000" flip="none" algn="tl"/>
              </a:blipFill>
            </c:spPr>
          </c:dPt>
          <c:dPt>
            <c:idx val="1"/>
            <c:spPr>
              <a:blipFill>
                <a:blip xmlns:r="http://schemas.openxmlformats.org/officeDocument/2006/relationships" r:embed="rId2"/>
                <a:tile tx="0" ty="0" sx="100000" sy="100000" flip="none" algn="tl"/>
              </a:blipFill>
            </c:spPr>
          </c:dPt>
          <c:dPt>
            <c:idx val="2"/>
            <c:spPr>
              <a:blipFill>
                <a:blip xmlns:r="http://schemas.openxmlformats.org/officeDocument/2006/relationships" r:embed="rId2"/>
                <a:tile tx="0" ty="0" sx="100000" sy="100000" flip="none" algn="tl"/>
              </a:blipFill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186</c:v>
                </c:pt>
                <c:pt idx="1">
                  <c:v>267</c:v>
                </c:pt>
                <c:pt idx="2">
                  <c:v>259</c:v>
                </c:pt>
              </c:numCache>
            </c:numRef>
          </c:val>
        </c:ser>
        <c:shape val="cylinder"/>
        <c:axId val="93414144"/>
        <c:axId val="93415680"/>
        <c:axId val="79555648"/>
      </c:bar3DChart>
      <c:catAx>
        <c:axId val="93414144"/>
        <c:scaling>
          <c:orientation val="minMax"/>
        </c:scaling>
        <c:axPos val="b"/>
        <c:tickLblPos val="nextTo"/>
        <c:txPr>
          <a:bodyPr/>
          <a:lstStyle/>
          <a:p>
            <a:pPr>
              <a:defRPr b="1" i="1" u="sng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415680"/>
        <c:crosses val="autoZero"/>
        <c:auto val="1"/>
        <c:lblAlgn val="ctr"/>
        <c:lblOffset val="100"/>
      </c:catAx>
      <c:valAx>
        <c:axId val="9341568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b="1" i="0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414144"/>
        <c:crosses val="autoZero"/>
        <c:crossBetween val="between"/>
      </c:valAx>
      <c:serAx>
        <c:axId val="79555648"/>
        <c:scaling>
          <c:orientation val="minMax"/>
        </c:scaling>
        <c:delete val="1"/>
        <c:axPos val="b"/>
        <c:tickLblPos val="none"/>
        <c:crossAx val="93415680"/>
        <c:crosses val="autoZero"/>
      </c:serAx>
    </c:plotArea>
    <c:legend>
      <c:legendPos val="r"/>
      <c:layout/>
    </c:legend>
    <c:plotVisOnly val="1"/>
  </c:chart>
  <c:spPr>
    <a:effectLst>
      <a:outerShdw blurRad="50800" dist="50800" dir="5400000" algn="ctr" rotWithShape="0">
        <a:schemeClr val="tx1"/>
      </a:outerShdw>
    </a:effectLst>
  </c:spPr>
  <c:txPr>
    <a:bodyPr/>
    <a:lstStyle/>
    <a:p>
      <a:pPr>
        <a:defRPr sz="1800"/>
      </a:pPr>
      <a:endParaRPr lang="ru-RU"/>
    </a:p>
  </c:txPr>
  <c:externalData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Лист1!$A$2:$A$11</c:f>
              <c:strCache>
                <c:ptCount val="9"/>
                <c:pt idx="0">
                  <c:v>доктор наук</c:v>
                </c:pt>
                <c:pt idx="1">
                  <c:v>кандидаты наук</c:v>
                </c:pt>
                <c:pt idx="2">
                  <c:v>доктор PhD</c:v>
                </c:pt>
                <c:pt idx="3">
                  <c:v>профессоры</c:v>
                </c:pt>
                <c:pt idx="4">
                  <c:v>доценты </c:v>
                </c:pt>
                <c:pt idx="5">
                  <c:v>полковники</c:v>
                </c:pt>
                <c:pt idx="6">
                  <c:v>полковники в отставке</c:v>
                </c:pt>
                <c:pt idx="7">
                  <c:v>подполковники</c:v>
                </c:pt>
                <c:pt idx="8">
                  <c:v>подполковники в отставке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</c:v>
                </c:pt>
                <c:pt idx="1">
                  <c:v>16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7</c:v>
                </c:pt>
                <c:pt idx="6">
                  <c:v>5</c:v>
                </c:pt>
                <c:pt idx="7">
                  <c:v>17</c:v>
                </c:pt>
                <c:pt idx="8">
                  <c:v>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5447960284106466"/>
          <c:y val="8.0988527910901623E-2"/>
          <c:w val="0.3455203971589369"/>
          <c:h val="0.8368668701955496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Конференции, круглые столы, семинары, дебатные турниры</c:v>
                </c:pt>
              </c:strCache>
            </c:strRef>
          </c:tx>
          <c:spPr>
            <a:gradFill>
              <a:gsLst>
                <a:gs pos="0">
                  <a:srgbClr val="0070C0"/>
                </a:gs>
                <a:gs pos="50000">
                  <a:srgbClr val="0F6FC6">
                    <a:tint val="44500"/>
                    <a:satMod val="160000"/>
                  </a:srgbClr>
                </a:gs>
                <a:gs pos="100000">
                  <a:srgbClr val="0F6FC6">
                    <a:tint val="23500"/>
                    <a:satMod val="160000"/>
                  </a:srgbClr>
                </a:gs>
              </a:gsLst>
              <a:lin ang="5400000" scaled="0"/>
            </a:gradFill>
            <a:effectLst>
              <a:outerShdw blurRad="50800" dist="50800" dir="5400000" algn="ctr" rotWithShape="0">
                <a:srgbClr val="FF0000"/>
              </a:outerShdw>
            </a:effectLst>
          </c:spPr>
          <c:dPt>
            <c:idx val="0"/>
            <c:spPr>
              <a:gradFill>
                <a:gsLst>
                  <a:gs pos="0">
                    <a:srgbClr val="FFC000"/>
                  </a:gs>
                  <a:gs pos="50000">
                    <a:srgbClr val="0F6FC6">
                      <a:tint val="44500"/>
                      <a:satMod val="160000"/>
                    </a:srgbClr>
                  </a:gs>
                  <a:gs pos="100000">
                    <a:srgbClr val="0F6FC6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12700">
                <a:solidFill>
                  <a:schemeClr val="tx2">
                    <a:lumMod val="10000"/>
                  </a:schemeClr>
                </a:solidFill>
              </a:ln>
              <a:effectLst>
                <a:outerShdw blurRad="50800" dist="50800" dir="5400000" algn="ctr" rotWithShape="0">
                  <a:srgbClr val="FF0000"/>
                </a:outerShdw>
              </a:effectLst>
            </c:spPr>
          </c:dPt>
          <c:dPt>
            <c:idx val="1"/>
            <c:spPr>
              <a:gradFill>
                <a:gsLst>
                  <a:gs pos="0">
                    <a:srgbClr val="FFFF00"/>
                  </a:gs>
                  <a:gs pos="50000">
                    <a:srgbClr val="0F6FC6">
                      <a:tint val="44500"/>
                      <a:satMod val="160000"/>
                    </a:srgbClr>
                  </a:gs>
                  <a:gs pos="100000">
                    <a:srgbClr val="0F6FC6">
                      <a:tint val="23500"/>
                      <a:satMod val="160000"/>
                    </a:srgbClr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FF0000"/>
                </a:outerShdw>
              </a:effectLst>
            </c:spPr>
          </c:dPt>
          <c:dPt>
            <c:idx val="2"/>
            <c:spPr>
              <a:gradFill>
                <a:gsLst>
                  <a:gs pos="0">
                    <a:srgbClr val="FFFF00"/>
                  </a:gs>
                  <a:gs pos="50000">
                    <a:srgbClr val="0F6FC6">
                      <a:tint val="44500"/>
                      <a:satMod val="160000"/>
                    </a:srgbClr>
                  </a:gs>
                  <a:gs pos="100000">
                    <a:srgbClr val="0F6FC6">
                      <a:tint val="23500"/>
                      <a:satMod val="160000"/>
                    </a:srgbClr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rgbClr val="FF0000"/>
                </a:outerShdw>
              </a:effectLst>
            </c:spPr>
          </c:dPt>
          <c:dLbls>
            <c:dLbl>
              <c:idx val="2"/>
              <c:spPr>
                <a:effectLst>
                  <a:outerShdw blurRad="50800" dist="50800" dir="5400000" algn="ctr" rotWithShape="0">
                    <a:srgbClr val="FFFF00"/>
                  </a:outerShdw>
                </a:effectLst>
              </c:spPr>
              <c:txPr>
                <a:bodyPr/>
                <a:lstStyle/>
                <a:p>
                  <a:pPr>
                    <a:defRPr sz="4400" b="1" normalizeH="1" baseline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</c:dLbl>
            <c:txPr>
              <a:bodyPr/>
              <a:lstStyle/>
              <a:p>
                <a:pPr>
                  <a:defRPr sz="4400" b="1" normalizeH="1" baseline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2015 год</c:v>
                </c:pt>
                <c:pt idx="1">
                  <c:v>2016 год</c:v>
                </c:pt>
                <c:pt idx="2">
                  <c:v>2017 год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</c:v>
                </c:pt>
                <c:pt idx="1">
                  <c:v>145</c:v>
                </c:pt>
                <c:pt idx="2">
                  <c:v>136</c:v>
                </c:pt>
              </c:numCache>
            </c:numRef>
          </c:val>
        </c:ser>
        <c:shape val="cone"/>
        <c:axId val="86414848"/>
        <c:axId val="86416384"/>
        <c:axId val="0"/>
      </c:bar3DChart>
      <c:catAx>
        <c:axId val="86414848"/>
        <c:scaling>
          <c:orientation val="minMax"/>
        </c:scaling>
        <c:axPos val="b"/>
        <c:tickLblPos val="nextTo"/>
        <c:txPr>
          <a:bodyPr/>
          <a:lstStyle/>
          <a:p>
            <a:pPr>
              <a:defRPr b="1" i="1" u="sng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6416384"/>
        <c:crosses val="autoZero"/>
        <c:auto val="1"/>
        <c:lblAlgn val="ctr"/>
        <c:lblOffset val="100"/>
      </c:catAx>
      <c:valAx>
        <c:axId val="8641638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641484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147</c:v>
                </c:pt>
                <c:pt idx="1">
                  <c:v>100</c:v>
                </c:pt>
                <c:pt idx="2">
                  <c:v>243</c:v>
                </c:pt>
              </c:numCache>
            </c:numRef>
          </c:val>
        </c:ser>
        <c:shape val="cone"/>
        <c:axId val="108017152"/>
        <c:axId val="108018688"/>
        <c:axId val="0"/>
      </c:bar3DChart>
      <c:catAx>
        <c:axId val="108017152"/>
        <c:scaling>
          <c:orientation val="minMax"/>
        </c:scaling>
        <c:axPos val="b"/>
        <c:tickLblPos val="nextTo"/>
        <c:crossAx val="108018688"/>
        <c:crosses val="autoZero"/>
        <c:auto val="1"/>
        <c:lblAlgn val="ctr"/>
        <c:lblOffset val="100"/>
      </c:catAx>
      <c:valAx>
        <c:axId val="108018688"/>
        <c:scaling>
          <c:orientation val="minMax"/>
        </c:scaling>
        <c:axPos val="l"/>
        <c:majorGridlines/>
        <c:numFmt formatCode="General" sourceLinked="1"/>
        <c:tickLblPos val="nextTo"/>
        <c:crossAx val="1080171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в учебный процесс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учебный процесс</c:v>
                </c:pt>
                <c:pt idx="1">
                  <c:v>в практическую деятельность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53</c:v>
                </c:pt>
                <c:pt idx="1">
                  <c:v>94</c:v>
                </c:pt>
              </c:numCache>
            </c:numRef>
          </c:val>
        </c:ser>
        <c:shape val="cone"/>
        <c:axId val="108038400"/>
        <c:axId val="108048384"/>
        <c:axId val="0"/>
      </c:bar3DChart>
      <c:catAx>
        <c:axId val="108038400"/>
        <c:scaling>
          <c:orientation val="minMax"/>
        </c:scaling>
        <c:axPos val="b"/>
        <c:tickLblPos val="nextTo"/>
        <c:crossAx val="108048384"/>
        <c:crosses val="autoZero"/>
        <c:auto val="1"/>
        <c:lblAlgn val="ctr"/>
        <c:lblOffset val="100"/>
      </c:catAx>
      <c:valAx>
        <c:axId val="108048384"/>
        <c:scaling>
          <c:orientation val="minMax"/>
        </c:scaling>
        <c:axPos val="l"/>
        <c:majorGridlines/>
        <c:numFmt formatCode="General" sourceLinked="1"/>
        <c:tickLblPos val="nextTo"/>
        <c:crossAx val="1080384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1563763123359592"/>
          <c:y val="0.16047662401574775"/>
          <c:w val="0.71784678477690256"/>
          <c:h val="0.3942625492125989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в учебный процесс</c:v>
                </c:pt>
                <c:pt idx="1">
                  <c:v>в практическую деятельность</c:v>
                </c:pt>
                <c:pt idx="2">
                  <c:v>в законодательство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31</c:v>
                </c:pt>
                <c:pt idx="1">
                  <c:v>63</c:v>
                </c:pt>
                <c:pt idx="2">
                  <c:v>6</c:v>
                </c:pt>
              </c:numCache>
            </c:numRef>
          </c:val>
        </c:ser>
        <c:shape val="cone"/>
        <c:axId val="108064128"/>
        <c:axId val="108065920"/>
        <c:axId val="0"/>
      </c:bar3DChart>
      <c:catAx>
        <c:axId val="108064128"/>
        <c:scaling>
          <c:orientation val="minMax"/>
        </c:scaling>
        <c:axPos val="b"/>
        <c:tickLblPos val="nextTo"/>
        <c:crossAx val="108065920"/>
        <c:crosses val="autoZero"/>
        <c:auto val="1"/>
        <c:lblAlgn val="ctr"/>
        <c:lblOffset val="100"/>
      </c:catAx>
      <c:valAx>
        <c:axId val="108065920"/>
        <c:scaling>
          <c:orientation val="minMax"/>
        </c:scaling>
        <c:axPos val="l"/>
        <c:majorGridlines/>
        <c:numFmt formatCode="General" sourceLinked="1"/>
        <c:tickLblPos val="nextTo"/>
        <c:crossAx val="1080641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 учебный процесс</c:v>
                </c:pt>
                <c:pt idx="1">
                  <c:v>в практическую деятельность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</c:ser>
        <c:shape val="cone"/>
        <c:axId val="108200704"/>
        <c:axId val="108202240"/>
        <c:axId val="0"/>
      </c:bar3DChart>
      <c:catAx>
        <c:axId val="108200704"/>
        <c:scaling>
          <c:orientation val="minMax"/>
        </c:scaling>
        <c:axPos val="b"/>
        <c:tickLblPos val="nextTo"/>
        <c:crossAx val="108202240"/>
        <c:crosses val="autoZero"/>
        <c:auto val="1"/>
        <c:lblAlgn val="ctr"/>
        <c:lblOffset val="100"/>
      </c:catAx>
      <c:valAx>
        <c:axId val="108202240"/>
        <c:scaling>
          <c:orientation val="minMax"/>
        </c:scaling>
        <c:axPos val="l"/>
        <c:majorGridlines/>
        <c:numFmt formatCode="General" sourceLinked="1"/>
        <c:tickLblPos val="nextTo"/>
        <c:crossAx val="1082007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</c:v>
                </c:pt>
                <c:pt idx="1">
                  <c:v>110</c:v>
                </c:pt>
                <c:pt idx="2">
                  <c:v>87</c:v>
                </c:pt>
              </c:numCache>
            </c:numRef>
          </c:val>
        </c:ser>
        <c:shape val="cone"/>
        <c:axId val="108259200"/>
        <c:axId val="108260736"/>
        <c:axId val="0"/>
      </c:bar3DChart>
      <c:catAx>
        <c:axId val="108259200"/>
        <c:scaling>
          <c:orientation val="minMax"/>
        </c:scaling>
        <c:axPos val="b"/>
        <c:tickLblPos val="nextTo"/>
        <c:crossAx val="108260736"/>
        <c:crosses val="autoZero"/>
        <c:auto val="1"/>
        <c:lblAlgn val="ctr"/>
        <c:lblOffset val="100"/>
      </c:catAx>
      <c:valAx>
        <c:axId val="108260736"/>
        <c:scaling>
          <c:orientation val="minMax"/>
        </c:scaling>
        <c:axPos val="l"/>
        <c:majorGridlines/>
        <c:numFmt formatCode="General" sourceLinked="1"/>
        <c:tickLblPos val="nextTo"/>
        <c:crossAx val="1082592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217</c:v>
                </c:pt>
                <c:pt idx="1">
                  <c:v>295</c:v>
                </c:pt>
                <c:pt idx="2">
                  <c:v>303</c:v>
                </c:pt>
              </c:numCache>
            </c:numRef>
          </c:val>
        </c:ser>
        <c:shape val="cone"/>
        <c:axId val="108284928"/>
        <c:axId val="108286720"/>
        <c:axId val="0"/>
      </c:bar3DChart>
      <c:catAx>
        <c:axId val="108284928"/>
        <c:scaling>
          <c:orientation val="minMax"/>
        </c:scaling>
        <c:axPos val="b"/>
        <c:tickLblPos val="nextTo"/>
        <c:crossAx val="108286720"/>
        <c:crosses val="autoZero"/>
        <c:auto val="1"/>
        <c:lblAlgn val="ctr"/>
        <c:lblOffset val="100"/>
      </c:catAx>
      <c:valAx>
        <c:axId val="108286720"/>
        <c:scaling>
          <c:orientation val="minMax"/>
        </c:scaling>
        <c:axPos val="l"/>
        <c:majorGridlines/>
        <c:numFmt formatCode="General" sourceLinked="1"/>
        <c:tickLblPos val="nextTo"/>
        <c:crossAx val="10828492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101</c:v>
                </c:pt>
                <c:pt idx="1">
                  <c:v>101</c:v>
                </c:pt>
                <c:pt idx="2">
                  <c:v>200</c:v>
                </c:pt>
              </c:numCache>
            </c:numRef>
          </c:val>
        </c:ser>
        <c:shape val="cone"/>
        <c:axId val="108740992"/>
        <c:axId val="108742528"/>
        <c:axId val="0"/>
      </c:bar3DChart>
      <c:catAx>
        <c:axId val="108740992"/>
        <c:scaling>
          <c:orientation val="minMax"/>
        </c:scaling>
        <c:axPos val="b"/>
        <c:tickLblPos val="nextTo"/>
        <c:crossAx val="108742528"/>
        <c:crosses val="autoZero"/>
        <c:auto val="1"/>
        <c:lblAlgn val="ctr"/>
        <c:lblOffset val="100"/>
      </c:catAx>
      <c:valAx>
        <c:axId val="108742528"/>
        <c:scaling>
          <c:orientation val="minMax"/>
        </c:scaling>
        <c:axPos val="l"/>
        <c:majorGridlines/>
        <c:numFmt formatCode="General" sourceLinked="1"/>
        <c:tickLblPos val="nextTo"/>
        <c:crossAx val="1087409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17.02.2018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8062664" cy="2592288"/>
          </a:xfrm>
        </p:spPr>
        <p:txBody>
          <a:bodyPr>
            <a:normAutofit/>
          </a:bodyPr>
          <a:lstStyle/>
          <a:p>
            <a:pPr algn="ctr"/>
            <a:r>
              <a:rPr lang="kk-KZ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ОРГАНИЗАЦИЯ НАУЧНО-ИССЛЕДОВАТЕЛЬСКОЙ </a:t>
            </a:r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РЕДАКЦИОННО-ИЗДАТЕЛЬСКОЙ РАБОТЫ </a:t>
            </a:r>
            <a: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КОСТАНАЙСКОЙ АКАДЕМИИ МВД </a:t>
            </a:r>
            <a:b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РЕСПУБЛИКИ КАЗАХСТАН </a:t>
            </a:r>
            <a:b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ИМЕНИ ШРАКБЕКА КАБЫЛБАЕВА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485456" cy="1872208"/>
          </a:xfrm>
        </p:spPr>
        <p:txBody>
          <a:bodyPr>
            <a:noAutofit/>
          </a:bodyPr>
          <a:lstStyle/>
          <a:p>
            <a:pPr algn="ctr"/>
            <a:r>
              <a:rPr lang="kk-KZ" sz="2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 мая 2016 год Международная научно-теоретическая конференция курсантов и студентов высших учебных заведений, посвященная 25-летию органов внутренних дел Республики Казахстан «Наука глазами молодежи».</a:t>
            </a:r>
            <a:endParaRPr lang="ru-RU" sz="2400" b="0" dirty="0">
              <a:solidFill>
                <a:schemeClr val="tx1"/>
              </a:solidFill>
            </a:endParaRPr>
          </a:p>
        </p:txBody>
      </p:sp>
      <p:pic>
        <p:nvPicPr>
          <p:cNvPr id="20482" name="Picture 2" descr="C:\Documents and Settings\User\Рабочий стол\ФОТО конференций разные\МНТК 13 мая 2016\DSC0157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653136"/>
            <a:ext cx="2592388" cy="1919288"/>
          </a:xfrm>
          <a:prstGeom prst="rect">
            <a:avLst/>
          </a:prstGeom>
          <a:noFill/>
        </p:spPr>
      </p:pic>
      <p:pic>
        <p:nvPicPr>
          <p:cNvPr id="5" name="Picture 2" descr="C:\Documents and Settings\User\Рабочий стол\ФОТО конференций разные\МНТК 13 мая 2016\IMG_2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348880"/>
            <a:ext cx="3429024" cy="2088232"/>
          </a:xfrm>
          <a:prstGeom prst="rect">
            <a:avLst/>
          </a:prstGeom>
          <a:noFill/>
        </p:spPr>
      </p:pic>
      <p:pic>
        <p:nvPicPr>
          <p:cNvPr id="6" name="Picture 3" descr="C:\Documents and Settings\User\Рабочий стол\ФОТО конференций разные\МНТК 13 мая 2016\IMG_21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348880"/>
            <a:ext cx="3429024" cy="2088232"/>
          </a:xfrm>
          <a:prstGeom prst="rect">
            <a:avLst/>
          </a:prstGeom>
          <a:noFill/>
        </p:spPr>
      </p:pic>
      <p:pic>
        <p:nvPicPr>
          <p:cNvPr id="7" name="Picture 4" descr="C:\Documents and Settings\User\Рабочий стол\ФОТО конференций разные\МНТК 13 мая 2016\IMG_21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653136"/>
            <a:ext cx="2160240" cy="1905013"/>
          </a:xfrm>
          <a:prstGeom prst="rect">
            <a:avLst/>
          </a:prstGeom>
          <a:noFill/>
        </p:spPr>
      </p:pic>
      <p:pic>
        <p:nvPicPr>
          <p:cNvPr id="8" name="Picture 5" descr="C:\Documents and Settings\User\Рабочий стол\ФОТО конференций разные\МНТК 13 мая 2016\DSC015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653136"/>
            <a:ext cx="2379497" cy="185852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апреля 2016 года  в Казахском государственном юридическом университете состоялась Республиканская научная студенческая конференция на тему «Шаги в науку».</a:t>
            </a:r>
            <a:r>
              <a:rPr lang="ru-RU" sz="20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0" i="1" dirty="0">
              <a:solidFill>
                <a:schemeClr val="bg1"/>
              </a:solidFill>
            </a:endParaRPr>
          </a:p>
        </p:txBody>
      </p:sp>
      <p:pic>
        <p:nvPicPr>
          <p:cNvPr id="25602" name="Picture 2" descr="C:\Documents and Settings\User\Рабочий стол\ФОТО конференций разные\Конференция Астана 16\IMG_253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509120"/>
            <a:ext cx="3922713" cy="2162175"/>
          </a:xfrm>
          <a:prstGeom prst="rect">
            <a:avLst/>
          </a:prstGeom>
          <a:noFill/>
        </p:spPr>
      </p:pic>
      <p:pic>
        <p:nvPicPr>
          <p:cNvPr id="5" name="Picture 3" descr="C:\Documents and Settings\User\Рабочий стол\ФОТО конференций разные\Конференция Астана 16\IMG_2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44824"/>
            <a:ext cx="3744416" cy="2592288"/>
          </a:xfrm>
          <a:prstGeom prst="rect">
            <a:avLst/>
          </a:prstGeom>
          <a:noFill/>
        </p:spPr>
      </p:pic>
      <p:pic>
        <p:nvPicPr>
          <p:cNvPr id="6" name="Picture 4" descr="C:\Documents and Settings\User\Рабочий стол\ФОТО конференций разные\Конференция Астана 16\IMG_25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132856"/>
            <a:ext cx="2197302" cy="29297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944216"/>
          </a:xfrm>
        </p:spPr>
        <p:txBody>
          <a:bodyPr>
            <a:noAutofit/>
          </a:bodyPr>
          <a:lstStyle/>
          <a:p>
            <a:pPr algn="ctr"/>
            <a: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сентября 2016 года в целях реализации совместного плана мероприятий Костанайского областного филиала партии «Нур Отан» и Костанайской областной Ассамблеи народа Казахстана на базе Академии был проведен круглый стол, посвященный Манифесту «Мир–</a:t>
            </a:r>
            <a:r>
              <a:rPr lang="en-US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век</a:t>
            </a:r>
            <a: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глобальной инициативы Елбасы по безъядерному миру</a:t>
            </a:r>
            <a:r>
              <a:rPr lang="ru-RU" sz="20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0" i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РАЗИЯ РАБОТА\Разия\ФОТО конференций разные\фото 20.09.2016\IMG_298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92896"/>
            <a:ext cx="3995738" cy="3714750"/>
          </a:xfrm>
          <a:prstGeom prst="rect">
            <a:avLst/>
          </a:prstGeom>
          <a:noFill/>
        </p:spPr>
      </p:pic>
      <p:pic>
        <p:nvPicPr>
          <p:cNvPr id="4" name="Picture 2" descr="D:\РАЗИЯ РАБОТА\Разия\ФОТО конференций разные\фото 20.09.2016\IMG_3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492896"/>
            <a:ext cx="3998818" cy="36724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D:\РАЗИЯ РАБОТА\Разия\Статьи на сайт\Битва умов\DSCN896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3455988" cy="24574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2" descr="D:\РАЗИЯ РАБОТА\Разия\Статьи на сайт\Битва умов\20161026_141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844824"/>
            <a:ext cx="3643338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D:\РАЗИЯ РАБОТА\Разия\Статьи на сайт\Битва умов\20161026_153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509120"/>
            <a:ext cx="3286148" cy="21967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571472" y="214290"/>
            <a:ext cx="81439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26 октября 2016 года в Доме культуры 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Мирас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 была проведена интеллектуальная игра «Битва умов», проводимая ОФ «Гражданский альянс Костанайской области «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ГрИн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» совместно с Молодежным Ресурсным центром при поддержке Управления по вопросам Молодежной политики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акимата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Костанайской области</a:t>
            </a:r>
            <a:endParaRPr lang="ru-RU" i="1" dirty="0"/>
          </a:p>
        </p:txBody>
      </p:sp>
    </p:spTree>
  </p:cSld>
  <p:clrMapOvr>
    <a:masterClrMapping/>
  </p:clrMapOvr>
  <p:transition spd="med" advClick="0" advTm="2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ЗИЯ РАБОТА\Разия\Статьи на сайт\Актобе\_MG_620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4537075" cy="321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D:\РАЗИЯ РАБОТА\Разия\Статьи на сайт\Актобе\20161115_091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140968"/>
            <a:ext cx="4143404" cy="284690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214290"/>
            <a:ext cx="8143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 ноября 2016 года в Актюбинском юридическом институте имени                </a:t>
            </a:r>
          </a:p>
          <a:p>
            <a:pPr algn="ctr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М.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Бокенбаева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проведена Олимпиада посвященная 25-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Независимости Республики Казахстан и 20-летию становления института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2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332656"/>
            <a:ext cx="7851648" cy="1440160"/>
          </a:xfrm>
        </p:spPr>
        <p:txBody>
          <a:bodyPr>
            <a:normAutofit/>
          </a:bodyPr>
          <a:lstStyle/>
          <a:p>
            <a:pPr algn="ctr"/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 декабря 2016 года в Костанайской академии МВД Республики Казахстан имени Ш. Кабылбаева прошла научно-теоретическая конференция, посвященная 25-летию Независимости </a:t>
            </a:r>
            <a:b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Республики Казахстан</a:t>
            </a:r>
            <a:endParaRPr lang="ru-RU" sz="20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РАЗИЯ РАБОТА\Разия\Статьи на сайт\Конференция9.12.16\Фото к 9.12.16\IMG-20161209-WA001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4033838" cy="3025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D:\РАЗИЯ РАБОТА\Разия\Статьи на сайт\Конференция9.12.16\Фото к 9.12.16\SAM_7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844824"/>
            <a:ext cx="2808312" cy="33161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3" descr="D:\РАЗИЯ РАБОТА\Разия\Статьи на сайт\Конференция9.12.16\Фото к 9.12.16\SAM_78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725144"/>
            <a:ext cx="4079946" cy="1951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0" advTm="2000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296144"/>
          </a:xfrm>
        </p:spPr>
        <p:txBody>
          <a:bodyPr>
            <a:noAutofit/>
          </a:bodyPr>
          <a:lstStyle/>
          <a:p>
            <a:pPr algn="ctr"/>
            <a:r>
              <a:rPr lang="kk-KZ" sz="24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декабря 2016 года в Академии состоялся областной дебатный турнир на Кубок начальника Академии посвященный дню Независимости</a:t>
            </a:r>
            <a:br>
              <a:rPr lang="kk-KZ" sz="24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4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Республики Казахстан</a:t>
            </a:r>
            <a:endParaRPr lang="ru-RU" sz="24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D:\РАЗИЯ РАБОТА\Разия\Статьи на сайт\Дебаты 11.12.16г\Фото\DSC_012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16832"/>
            <a:ext cx="3384550" cy="2535237"/>
          </a:xfrm>
          <a:prstGeom prst="rect">
            <a:avLst/>
          </a:prstGeom>
          <a:noFill/>
        </p:spPr>
      </p:pic>
      <p:pic>
        <p:nvPicPr>
          <p:cNvPr id="7" name="Picture 2" descr="D:\РАЗИЯ РАБОТА\Разия\Статьи на сайт\Дебаты 11.12.16г\Фото\DSC_0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509120"/>
            <a:ext cx="3024336" cy="2126780"/>
          </a:xfrm>
          <a:prstGeom prst="rect">
            <a:avLst/>
          </a:prstGeom>
          <a:noFill/>
        </p:spPr>
      </p:pic>
      <p:pic>
        <p:nvPicPr>
          <p:cNvPr id="9" name="Picture 4" descr="D:\РАЗИЯ РАБОТА\Разия\Статьи на сайт\Дебаты 11.12.16г\Фото\DSC_18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9716" y="1916833"/>
            <a:ext cx="2715809" cy="252027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76672"/>
            <a:ext cx="7851648" cy="1584176"/>
          </a:xfrm>
        </p:spPr>
        <p:txBody>
          <a:bodyPr>
            <a:normAutofit/>
          </a:bodyPr>
          <a:lstStyle/>
          <a:p>
            <a:pPr algn="ctr"/>
            <a: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мая 2017 г. Международная научно-теоретическая конференция курсантов и студентов высших учебных заведений, посвященная 25-летию органов внутренних дел Республики Казахстан</a:t>
            </a:r>
            <a:b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«Наука глазами молодежи»</a:t>
            </a:r>
            <a:endParaRPr lang="ru-RU" sz="2000" b="0" i="1" dirty="0">
              <a:solidFill>
                <a:schemeClr val="tx1"/>
              </a:solidFill>
            </a:endParaRPr>
          </a:p>
        </p:txBody>
      </p:sp>
      <p:pic>
        <p:nvPicPr>
          <p:cNvPr id="14338" name="Picture 2" descr="C:\Documents and Settings\User\Рабочий стол\Фото конференции\DSCN025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293096"/>
            <a:ext cx="3633787" cy="2232025"/>
          </a:xfrm>
          <a:prstGeom prst="rect">
            <a:avLst/>
          </a:prstGeom>
          <a:noFill/>
        </p:spPr>
      </p:pic>
      <p:pic>
        <p:nvPicPr>
          <p:cNvPr id="5" name="Picture 2" descr="C:\Documents and Settings\User\Рабочий стол\Фото конференции\IMG_8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132856"/>
            <a:ext cx="4104456" cy="2572126"/>
          </a:xfrm>
          <a:prstGeom prst="rect">
            <a:avLst/>
          </a:prstGeom>
          <a:noFill/>
        </p:spPr>
      </p:pic>
      <p:pic>
        <p:nvPicPr>
          <p:cNvPr id="7" name="Picture 2" descr="C:\Documents and Settings\User\Рабочий стол\ФОТО конференций разные\МНТК 29 мая 15\IMG_8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797152"/>
            <a:ext cx="2894407" cy="1872207"/>
          </a:xfrm>
          <a:prstGeom prst="rect">
            <a:avLst/>
          </a:prstGeom>
          <a:noFill/>
        </p:spPr>
      </p:pic>
      <p:pic>
        <p:nvPicPr>
          <p:cNvPr id="8" name="Picture 2" descr="C:\Documents and Settings\User\Рабочий стол\ФОТО конференций разные\МНТК 29 мая 15\IMG_82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132856"/>
            <a:ext cx="2500330" cy="18573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1368152"/>
          </a:xfrm>
        </p:spPr>
        <p:txBody>
          <a:bodyPr>
            <a:normAutofit/>
          </a:bodyPr>
          <a:lstStyle/>
          <a:p>
            <a:pPr algn="ctr"/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Республиканский конкурс научно-исследовательских работ студентов и курсантов высших учебных заведений, организуемый </a:t>
            </a:r>
            <a:b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МОН Республики Казахстан</a:t>
            </a:r>
            <a:endParaRPr lang="ru-RU" sz="20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РАЗИЯ РАБОТА\Разия\Статьи на сайт\Лучшая научная работа\диплом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564904"/>
            <a:ext cx="3517900" cy="2559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D:\РАЗИЯ РАБОТА\Разия\Статьи на сайт\Лучшая научная работа\20161026_150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16832"/>
            <a:ext cx="3500462" cy="4318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2000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76672"/>
            <a:ext cx="7851648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на лучшую научную работу среди слушателей и курсантов учебных заведений </a:t>
            </a:r>
            <a:br>
              <a:rPr lang="ru-RU" sz="24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МВД Республики Казахстан</a:t>
            </a:r>
            <a:br>
              <a:rPr lang="ru-RU" sz="24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РАЗИЯ РАБОТА\Разия\Статьи на сайт\Статья на сайт лучшая научная работа МВД РК\20170630_15091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3071813" cy="4500562"/>
          </a:xfrm>
          <a:prstGeom prst="rect">
            <a:avLst/>
          </a:prstGeom>
          <a:noFill/>
        </p:spPr>
      </p:pic>
      <p:pic>
        <p:nvPicPr>
          <p:cNvPr id="5" name="Picture 3" descr="D:\РАЗИЯ РАБОТА\Разия\Статьи на сайт\Статья на сайт лучшая научная работа МВД РК\20170629_143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700808"/>
            <a:ext cx="3062138" cy="43924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764704"/>
            <a:ext cx="7854696" cy="5472608"/>
          </a:xfrm>
        </p:spPr>
        <p:txBody>
          <a:bodyPr>
            <a:normAutofit fontScale="77500" lnSpcReduction="20000"/>
          </a:bodyPr>
          <a:lstStyle/>
          <a:p>
            <a:pPr lvl="5" algn="just"/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Любому казахстанцу, как и нации в целом, 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lvl="5" algn="just"/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необходимо обладать набором качеств, 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lvl="5" algn="just"/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достойных XXI века.   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lvl="5" algn="just"/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И среди безусловных предпосылок этого 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lvl="5" algn="just"/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выступают такие факторы, 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lvl="5" algn="just"/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как компьютерная грамотность, 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lvl="5" algn="just"/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знание иностранных языков, 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lvl="5" algn="just"/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культурная открытость. </a:t>
            </a:r>
            <a:endParaRPr lang="ru-RU" sz="3100" dirty="0" smtClean="0">
              <a:latin typeface="Times New Roman" pitchFamily="18" charset="0"/>
              <a:cs typeface="Times New Roman" pitchFamily="18" charset="0"/>
            </a:endParaRPr>
          </a:p>
          <a:p>
            <a:pPr lvl="5" algn="just"/>
            <a:endParaRPr lang="ru-RU" sz="2600" i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Статья Главы государства Н.А. Назарбаева </a:t>
            </a:r>
          </a:p>
          <a:p>
            <a:pPr algn="r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"Взгляд в будущее: модернизация общественного сознания«</a:t>
            </a:r>
          </a:p>
          <a:p>
            <a:pPr algn="r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апреля 2017 г.</a:t>
            </a:r>
          </a:p>
          <a:p>
            <a:pPr lvl="5"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656184"/>
          </a:xfrm>
        </p:spPr>
        <p:txBody>
          <a:bodyPr>
            <a:normAutofit/>
          </a:bodyPr>
          <a:lstStyle/>
          <a:p>
            <a:pPr algn="ctr"/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27-28 февраля 2017 г. в Казахском гуманитарно-юридическом инновационном университете в г. Семей ВКО РК состоялась 4-ая правовая олимпиада курсантов, слушателей и студентов, членов РУМС по специальности «Правоохранительная деятельность»</a:t>
            </a:r>
            <a:endParaRPr lang="ru-RU" sz="20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РАЗИЯ РАБОТА\Разия\Статьи на сайт\Семей\Семей на сайт\IMG_503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437112"/>
            <a:ext cx="3781425" cy="2205037"/>
          </a:xfrm>
          <a:prstGeom prst="rect">
            <a:avLst/>
          </a:prstGeom>
          <a:noFill/>
        </p:spPr>
      </p:pic>
      <p:pic>
        <p:nvPicPr>
          <p:cNvPr id="5" name="Picture 4" descr="D:\РАЗИЯ РАБОТА\Разия\Статьи на сайт\Семей\Семей на сайт\IMG-20170304-WA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32856"/>
            <a:ext cx="3457556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D:\РАЗИЯ РАБОТА\Разия\Статьи на сайт\Семей\Семей на сайт\IMG-20170304-WA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924944"/>
            <a:ext cx="342902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620688"/>
            <a:ext cx="7851648" cy="1152128"/>
          </a:xfrm>
        </p:spPr>
        <p:txBody>
          <a:bodyPr>
            <a:normAutofit/>
          </a:bodyPr>
          <a:lstStyle/>
          <a:p>
            <a:pPr algn="ctr"/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марта 201</a:t>
            </a:r>
            <a: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г. </a:t>
            </a:r>
            <a:b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Академии ФСИН России (г. Рязань) состоялась </a:t>
            </a:r>
            <a:b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международная неделя творчества «ВИВАТ, КУРСАНТЫ!»</a:t>
            </a:r>
            <a:endParaRPr lang="ru-RU" sz="20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D:\РАЗИЯ РАБОТА\Разия\Статьи на сайт\5 день Рязань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16832"/>
            <a:ext cx="3744416" cy="2664296"/>
          </a:xfrm>
          <a:prstGeom prst="rect">
            <a:avLst/>
          </a:prstGeom>
          <a:noFill/>
        </p:spPr>
      </p:pic>
      <p:pic>
        <p:nvPicPr>
          <p:cNvPr id="10" name="Picture 4" descr="D:\РАЗИЯ РАБОТА\Разия\Статьи на сайт\Статья Рязань 20.03.2017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921" y="3717032"/>
            <a:ext cx="3941921" cy="285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1872208"/>
          </a:xfrm>
        </p:spPr>
        <p:txBody>
          <a:bodyPr>
            <a:normAutofit/>
          </a:bodyPr>
          <a:lstStyle/>
          <a:p>
            <a:pPr algn="ctr"/>
            <a:r>
              <a:rPr lang="kk-KZ" sz="1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 апреля 2017 г. в Омской академии МВД России состоялся финальный тур Всероссийского конкурса (с междунароодным участием) на лучшую научно-исследовательскую работу курсантов и слушателей образовательных организаций МВД России </a:t>
            </a:r>
            <a:br>
              <a:rPr lang="kk-KZ" sz="1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1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«Деятельность подразделений уголовного розыска»</a:t>
            </a:r>
            <a:endParaRPr lang="ru-RU" sz="18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РАЗИЯ РАБОТА\Разия\Статьи на сайт\ОМСК конференция онлайн\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3311525" cy="4437062"/>
          </a:xfrm>
          <a:prstGeom prst="rect">
            <a:avLst/>
          </a:prstGeom>
          <a:noFill/>
        </p:spPr>
      </p:pic>
      <p:pic>
        <p:nvPicPr>
          <p:cNvPr id="5" name="Picture 3" descr="D:\РАЗИЯ РАБОТА\Разия\Статьи на сайт\ОМСК конференция онлайн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32856"/>
            <a:ext cx="4101036" cy="4511149"/>
          </a:xfrm>
          <a:prstGeom prst="rect">
            <a:avLst/>
          </a:prstGeom>
          <a:noFill/>
        </p:spPr>
      </p:pic>
      <p:pic>
        <p:nvPicPr>
          <p:cNvPr id="6" name="Picture 4" descr="D:\РАЗИЯ РАБОТА\Разия\Статьи на сайт\ОМСК конференция онлайн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508" y="1844824"/>
            <a:ext cx="1566174" cy="2088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РАЗИЯ РАБОТА\Разия\Статьи на сайт\ОМСК конференция онлайн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73078" y="1700808"/>
            <a:ext cx="1670922" cy="2227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000"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76672"/>
            <a:ext cx="7851648" cy="2016224"/>
          </a:xfrm>
        </p:spPr>
        <p:txBody>
          <a:bodyPr>
            <a:normAutofit/>
          </a:bodyPr>
          <a:lstStyle/>
          <a:p>
            <a:pPr algn="ctr"/>
            <a: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апреля 2017 г. </a:t>
            </a:r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Самарский юридический институт Федеральной службы исполнения наказаний провел Международную научную конференцию адъюнктов, аспирантов, курсантов и студентов «Проблемы и перспективы развития уголовно-исполнительной системы России на современном этапе»</a:t>
            </a:r>
            <a:endParaRPr lang="ru-RU" sz="20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РАЗИЯ РАБОТА\Разия\Статьи на сайт\Самара на сайт\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08920"/>
            <a:ext cx="6048375" cy="37877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76672"/>
            <a:ext cx="7851648" cy="1512168"/>
          </a:xfrm>
        </p:spPr>
        <p:txBody>
          <a:bodyPr>
            <a:noAutofit/>
          </a:bodyPr>
          <a:lstStyle/>
          <a:p>
            <a:pPr algn="ctr"/>
            <a: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мая 2017 г. в Костанайской академии МВД Республики Казахстан   им. Ш. Кабылбаева состоялась Международная научно-теоретическая конференция курсантов и студентов высших учебных заведений, посвященная 25-летию органов внутренних дел Республики Казахстан</a:t>
            </a:r>
            <a:b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«Наука глазами молодежи».</a:t>
            </a:r>
            <a:endParaRPr lang="ru-RU" sz="20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РАЗИЯ РАБОТА\Разия\Статьи на сайт\Статья на сайт конференция май 2017 г\Фото\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04864"/>
            <a:ext cx="7705725" cy="4367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000"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04664"/>
            <a:ext cx="7851648" cy="1440160"/>
          </a:xfrm>
        </p:spPr>
        <p:txBody>
          <a:bodyPr>
            <a:normAutofit/>
          </a:bodyPr>
          <a:lstStyle/>
          <a:p>
            <a:pPr algn="ctr"/>
            <a: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декабр</a:t>
            </a:r>
            <a:r>
              <a:rPr lang="kk-KZ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 2017 год</a:t>
            </a:r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проведен Областной </a:t>
            </a:r>
            <a:r>
              <a:rPr lang="ru-RU" sz="2000" b="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дебатный</a:t>
            </a:r>
            <a:r>
              <a:rPr lang="ru-RU" sz="20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турнир на Кубок начальника Академии, посвященный Дню Независимости Республики Казахстан и 25-летию органов внутренних дел Республики Казахстан</a:t>
            </a:r>
            <a:endParaRPr lang="ru-RU" sz="20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D:\РАЗИЯ РАБОТА\Разия\Статьи на сайт\Фото_дебаты_кубок_2016\DSC_004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83568" y="4581128"/>
            <a:ext cx="3060700" cy="2028825"/>
          </a:xfrm>
          <a:prstGeom prst="rect">
            <a:avLst/>
          </a:prstGeom>
          <a:noFill/>
        </p:spPr>
      </p:pic>
      <p:pic>
        <p:nvPicPr>
          <p:cNvPr id="5" name="Picture 2" descr="D:\РАЗИЯ РАБОТА\Разия\Статьи на сайт\Фото_дебаты_кубок_2016\DSC_1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653136"/>
            <a:ext cx="2857520" cy="1892643"/>
          </a:xfrm>
          <a:prstGeom prst="rect">
            <a:avLst/>
          </a:prstGeom>
          <a:noFill/>
        </p:spPr>
      </p:pic>
      <p:pic>
        <p:nvPicPr>
          <p:cNvPr id="7" name="Picture 3" descr="D:\РАЗИЯ РАБОТА\Разия\Статьи на сайт\СМИ ЕНУ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916832"/>
            <a:ext cx="3492482" cy="2626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000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533400" y="260648"/>
            <a:ext cx="8071048" cy="5976664"/>
          </a:xfrm>
        </p:spPr>
        <p:txBody>
          <a:bodyPr>
            <a:normAutofit fontScale="92500" lnSpcReduction="10000"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Человеческий капитал – основа модернизации.</a:t>
            </a:r>
          </a:p>
          <a:p>
            <a:pPr marL="0" algn="ctr"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Новое качество образования</a:t>
            </a:r>
            <a:r>
              <a:rPr lang="ru-RU" sz="28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algn="ctr">
              <a:spcBef>
                <a:spcPts val="0"/>
              </a:spcBef>
              <a:buNone/>
            </a:pPr>
            <a:endParaRPr lang="ru-RU" sz="2800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высшем образовании нужно увеличить число выпускников, обученных информационным технологиям, работе с искусственным интеллектом и «большими данными».</a:t>
            </a:r>
          </a:p>
          <a:p>
            <a:pPr algn="just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При этом следует развивать вузовскую науку с приоритетом на исследования в металлургии, нефтегазохимии, АПК, 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био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 IT-технологиях.</a:t>
            </a:r>
          </a:p>
          <a:p>
            <a:pPr algn="just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Требуется осуществить поэтапный переход на английский язык прикладных научных исследований.</a:t>
            </a:r>
          </a:p>
          <a:p>
            <a:pPr algn="just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Вузам необходимо активно реализовывать совместные проекты с ведущими зарубежными университетами и исследовательскими центрами, крупными предприятиями и ТНК.</a:t>
            </a:r>
          </a:p>
          <a:p>
            <a:pPr algn="just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 стороны частного сектора должно стать обязательным требованием для всех прикладных научно-исследовательских разработок.</a:t>
            </a:r>
          </a:p>
          <a:p>
            <a:pPr algn="just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Нужно выстроить системную политику по поддержке наших молодых ученых с выделением им квот в рамках научных грантов.</a:t>
            </a:r>
          </a:p>
          <a:p>
            <a:pPr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980728"/>
            <a:ext cx="7854696" cy="5472608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5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сфере образования пора относиться как к отдельной отрасли экономики со своими инвестиционными проектами и экспортным потенциалом.</a:t>
            </a:r>
          </a:p>
          <a:p>
            <a:pPr algn="just"/>
            <a:r>
              <a:rPr lang="ru-RU" sz="5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Необходимо законодательно закрепить академическую свободу вузов, предоставив им больше прав создавать образовательные программы.</a:t>
            </a:r>
          </a:p>
          <a:p>
            <a:pPr algn="just"/>
            <a:r>
              <a:rPr lang="ru-RU" sz="5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Требуется усилить переподготовку преподавателей, привлекать зарубежных менеджеров в вузы, открывать кампусы мировых университетов.</a:t>
            </a:r>
          </a:p>
          <a:p>
            <a:pPr algn="just"/>
            <a:r>
              <a:rPr lang="ru-RU" sz="5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Наращивание потенциала нации требует дальнейшего развития нашей культуры и идеологии. Смысл «Рухани </a:t>
            </a:r>
            <a:r>
              <a:rPr lang="ru-RU" sz="50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жаңғыру</a:t>
            </a:r>
            <a:r>
              <a:rPr lang="ru-RU" sz="5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именно в этом.</a:t>
            </a:r>
          </a:p>
          <a:p>
            <a:pPr algn="just"/>
            <a:r>
              <a:rPr lang="ru-RU" sz="5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Идеалом нашего общества должен стать казахстанец, знающий свои историю, язык, культуру, при этом современный, владеющий иностранными языками, имеющий передовые и глобальные взгляды.</a:t>
            </a:r>
          </a:p>
          <a:p>
            <a:pPr>
              <a:spcBef>
                <a:spcPts val="0"/>
              </a:spcBef>
            </a:pPr>
            <a:r>
              <a:rPr lang="ru-RU" sz="3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sz="3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Послания Президента </a:t>
            </a:r>
          </a:p>
          <a:p>
            <a:pPr>
              <a:spcBef>
                <a:spcPts val="0"/>
              </a:spcBef>
            </a:pPr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           Республики Казахстан Н. Назарбаева </a:t>
            </a:r>
          </a:p>
          <a:p>
            <a:pPr>
              <a:spcBef>
                <a:spcPts val="0"/>
              </a:spcBef>
            </a:pPr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	          </a:t>
            </a:r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народу </a:t>
            </a:r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Казахстана. 10 января 2018 г.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124744"/>
            <a:ext cx="7854696" cy="4896544"/>
          </a:xfrm>
        </p:spPr>
        <p:txBody>
          <a:bodyPr>
            <a:normAutofit/>
          </a:bodyPr>
          <a:lstStyle/>
          <a:p>
            <a:pPr algn="just"/>
            <a:r>
              <a:rPr lang="ru-RU" i="1" dirty="0" smtClean="0"/>
              <a:t>	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соответствии Приказом МВД Республики Казахстан от 23 июля 2014 года №455 «Об утверждении Инструкции по организации научно-исследовательской деятельности в системе органов внутренних дел Республики Казахстан»          в числе основных приоритетов Академии следует отметить научное и научно-методическое обеспечение оперативно-служебной деятельности ОВД и внедрение результатов научных исследований в практическую деятельность и в учебно-воспитательный процесс.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836712"/>
            <a:ext cx="7854696" cy="5472608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Научно-исследовательская работа Академии включает: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проведение поисковых научно-исследовательских работ, направленных на решение задач практической деятельности подразделений и ведомств МВД;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научное, научно-методическое, информационно-аналитическое обеспечение нормотворческой и практической деятельности подразделений и ведомств МВД;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исследование и разработку теоретических и методологических основ развития высшего, послевузовского и дополнительного образования;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внедрение результатов научных исследований в учебный процесс и практику;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организацию и руководство научно-исследовательской работы обучающихся;</a:t>
            </a:r>
          </a:p>
          <a:p>
            <a:pPr algn="just">
              <a:buFont typeface="Arial" pitchFamily="34" charset="0"/>
              <a:buChar char="•"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осуществление международного сотрудничества.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764704"/>
            <a:ext cx="7854696" cy="576064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	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соответствии с требованиями пунктов 85 и 86 Приказа МВД Республики Казахстан от 13 января 2016 года №23 «Правила деятельности военных, специальных учебных заведений Министерства внутренних дел Республики Казахстан» Научно-исследовательская работа является составной частью деятельности</a:t>
            </a:r>
            <a:r>
              <a:rPr lang="kk-KZ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Академии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неразрывно связанной с учебно-воспитательным процессом, которая способствует повышению научной квалификации профессорско-преподавательского состава и улучшению качества подготовки специалистов для </a:t>
            </a:r>
            <a:r>
              <a:rPr lang="kk-KZ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органов внутренних дел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Республики Казахстан.</a:t>
            </a:r>
          </a:p>
          <a:p>
            <a:pPr algn="just"/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НИР Академии направлена на обеспечение интеграции науки, образования и практической деятельности подразделений и ведомств МВД, развитие на этой основе научно-образовательного процесса, повышение конкурентоспособности научных исследований и инновационной деятельности.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ransition spd="med" advClick="0" advTm="2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196752"/>
            <a:ext cx="7854696" cy="4896544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i="1" dirty="0" smtClean="0"/>
              <a:t>	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Краткие итоги научной деятельности.</a:t>
            </a:r>
          </a:p>
          <a:p>
            <a:pPr algn="just"/>
            <a:endParaRPr 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Академии в 2015-2017 гг. проводились научные исследования по </a:t>
            </a: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темам поисковых исследований (из них </a:t>
            </a: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тем по заказу МВД, </a:t>
            </a: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инициативных). </a:t>
            </a:r>
          </a:p>
          <a:p>
            <a:pPr algn="just"/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 2015-2016 гг. </a:t>
            </a:r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 по </a:t>
            </a: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темам согласно Плану научных исследований МВД на 2015-2016 гг., </a:t>
            </a: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темы были завершены в 2016 году. Заказчиками выступили: КУИС МВД РК (2 темы), Главное командование Национальной гвардии РК (1 тема).</a:t>
            </a:r>
          </a:p>
          <a:p>
            <a:pPr algn="just"/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 г</a:t>
            </a:r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- по </a:t>
            </a: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темам согласно Плану научных исследований МВД на 2017 г., </a:t>
            </a: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темы были завершены в 2017 году. Заказчиками выступили: Департамент криминальной полиции МВД РК (1 тема), Департамент собственной безопасности МВД РК (1 тема).</a:t>
            </a:r>
          </a:p>
          <a:p>
            <a:pPr algn="just"/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2015-2017 гг.</a:t>
            </a:r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научная работа осуществлялась по </a:t>
            </a:r>
            <a:r>
              <a:rPr lang="ru-RU" sz="31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31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инициативным темам исследований Академии. </a:t>
            </a:r>
          </a:p>
          <a:p>
            <a:pPr algn="just"/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851648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реализации научно-исследовательской работы Академии в 2015-2017 гг. были получены следующие результаты: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5000" lnSpcReduction="20000"/>
          </a:bodyPr>
          <a:lstStyle/>
          <a:p>
            <a:pPr algn="ctr"/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1524000" y="2276872"/>
          <a:ext cx="609600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 advClick="0" advTm="2000"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980728"/>
            <a:ext cx="7851648" cy="720080"/>
          </a:xfrm>
        </p:spPr>
        <p:txBody>
          <a:bodyPr>
            <a:normAutofit/>
          </a:bodyPr>
          <a:lstStyle/>
          <a:p>
            <a: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2015 году </a:t>
            </a:r>
            <a:r>
              <a:rPr lang="kk-KZ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получено 147 актов внедрения</a:t>
            </a:r>
            <a:endParaRPr lang="ru-RU" sz="32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24000" y="1916832"/>
          <a:ext cx="609600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 advClick="0" advTm="2000"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689248"/>
          </a:xfrm>
        </p:spPr>
        <p:txBody>
          <a:bodyPr>
            <a:normAutofit/>
          </a:bodyPr>
          <a:lstStyle/>
          <a:p>
            <a:pPr algn="ctr"/>
            <a: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2016 году </a:t>
            </a:r>
            <a:r>
              <a:rPr lang="kk-KZ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получено 100 актов внедрения</a:t>
            </a:r>
            <a:endParaRPr lang="ru-RU" sz="32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524000" y="1556792"/>
          <a:ext cx="6096000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 advClick="0" advTm="2000"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617240"/>
          </a:xfrm>
        </p:spPr>
        <p:txBody>
          <a:bodyPr>
            <a:normAutofit/>
          </a:bodyPr>
          <a:lstStyle/>
          <a:p>
            <a:pPr algn="ctr"/>
            <a: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2017 году </a:t>
            </a:r>
            <a:r>
              <a:rPr lang="kk-KZ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получено 243 актов внедрения</a:t>
            </a:r>
            <a:endParaRPr lang="ru-RU" sz="32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524000" y="2132856"/>
          <a:ext cx="6096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 advClick="0" advTm="2000"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980728"/>
            <a:ext cx="7851648" cy="1584176"/>
          </a:xfrm>
        </p:spPr>
        <p:txBody>
          <a:bodyPr>
            <a:normAutofit/>
          </a:bodyPr>
          <a:lstStyle/>
          <a:p>
            <a:pPr algn="ctr"/>
            <a: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Подготовлено сборников научных трудов, учебников, учебных пособий и другой учебно-методической литературы</a:t>
            </a:r>
            <a:endParaRPr lang="ru-RU" sz="32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524000" y="2348880"/>
          <a:ext cx="609600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 advClick="0" advTm="2000"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908720"/>
            <a:ext cx="7851648" cy="936104"/>
          </a:xfrm>
        </p:spPr>
        <p:txBody>
          <a:bodyPr>
            <a:normAutofit/>
          </a:bodyPr>
          <a:lstStyle/>
          <a:p>
            <a:r>
              <a:rPr lang="ru-RU" sz="44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Подготовлено научных статей</a:t>
            </a:r>
            <a:endParaRPr lang="ru-RU" sz="44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524000" y="1916832"/>
          <a:ext cx="609600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 advClick="0" advTm="2000"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851648" cy="1368152"/>
          </a:xfrm>
        </p:spPr>
        <p:txBody>
          <a:bodyPr>
            <a:noAutofit/>
          </a:bodyPr>
          <a:lstStyle/>
          <a:p>
            <a:pPr algn="ctr"/>
            <a:r>
              <a:rPr lang="ru-RU" sz="3200" b="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Академии проведено и принято участие на конференциях, семинарах, круглых столах и других мероприятиях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899592" y="2636912"/>
          <a:ext cx="705678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 advClick="0" advTm="2000"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124744"/>
            <a:ext cx="7854696" cy="4176464"/>
          </a:xfrm>
        </p:spPr>
        <p:txBody>
          <a:bodyPr>
            <a:normAutofit/>
          </a:bodyPr>
          <a:lstStyle/>
          <a:p>
            <a:pPr algn="just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Профессорско-преподавательской состав и научные сотрудники Академии принимают активное участие в подготовке предложений в законопроекты и нормативно-правовые акты Республики Казахстан. В 2017 году подготовлены и направлены 8 предложений в нормативно-правовые акты Республики Казахстан.</a:t>
            </a:r>
            <a:endParaRPr lang="ru-RU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539552" y="1196752"/>
          <a:ext cx="8352928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67544" y="332656"/>
            <a:ext cx="7851648" cy="720080"/>
          </a:xfrm>
        </p:spPr>
        <p:txBody>
          <a:bodyPr>
            <a:normAutofit/>
          </a:bodyPr>
          <a:lstStyle/>
          <a:p>
            <a:r>
              <a:rPr lang="ru-RU" sz="2600" b="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сегодняшний день научный потенциал Академии </a:t>
            </a:r>
            <a:endParaRPr lang="ru-RU" sz="2600" b="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971600" y="6021288"/>
            <a:ext cx="7776864" cy="836712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процент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остепененности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составляет</a:t>
            </a:r>
            <a:r>
              <a:rPr lang="kk-KZ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49 %.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76672"/>
            <a:ext cx="7851648" cy="1584176"/>
          </a:xfrm>
        </p:spPr>
        <p:txBody>
          <a:bodyPr>
            <a:noAutofit/>
          </a:bodyPr>
          <a:lstStyle/>
          <a:p>
            <a:pPr algn="ctr"/>
            <a:r>
              <a:rPr lang="kk-KZ" sz="36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Всего за отчетный период курсантами было написано </a:t>
            </a:r>
            <a:endParaRPr lang="ru-RU" sz="3600" b="0" i="1" dirty="0">
              <a:solidFill>
                <a:schemeClr val="tx1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1150938" y="2276475"/>
          <a:ext cx="7993062" cy="3960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 advClick="0" advTm="2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124744"/>
            <a:ext cx="7272480" cy="4392488"/>
          </a:xfrm>
        </p:spPr>
        <p:txBody>
          <a:bodyPr>
            <a:normAutofit/>
          </a:bodyPr>
          <a:lstStyle/>
          <a:p>
            <a:pPr algn="just"/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целом, необходимо продолжить наращивание научного потенциала учебного заведения за счет более активного привлечения ученых, практических работников в Академию, учитывая при этом особенности прохождения службы в ОВД, создания для них благоприятных условий.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404664"/>
            <a:ext cx="7416496" cy="6048672"/>
          </a:xfrm>
        </p:spPr>
        <p:txBody>
          <a:bodyPr>
            <a:normAutofit fontScale="25000" lnSpcReduction="20000"/>
          </a:bodyPr>
          <a:lstStyle/>
          <a:p>
            <a:r>
              <a:rPr lang="ru-RU" b="1" dirty="0" smtClean="0"/>
              <a:t>.</a:t>
            </a:r>
            <a:endParaRPr lang="ru-RU" dirty="0" smtClean="0"/>
          </a:p>
          <a:p>
            <a:pPr algn="just"/>
            <a:r>
              <a:rPr lang="ru-RU" dirty="0" smtClean="0"/>
              <a:t>	</a:t>
            </a:r>
            <a:endParaRPr lang="ru-RU" sz="112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2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0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соответствии с требованиями пунктов 96, 97,98 Приказа МВД Республики Казахстан от 13 января 2016 года №23 «Правила деятельности военных, специальных учебных заведений Министерства внутренних дел Республики Казахстан» Академия осуществляет международное сотрудничество в области подготовки кадров, научной и педагогической деятельности.</a:t>
            </a:r>
          </a:p>
          <a:p>
            <a:pPr algn="just"/>
            <a:r>
              <a:rPr lang="ru-RU" sz="10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Международное сотрудничество осуществляется в соответствии с международными договорами Республики Казахстан, соглашениями, заключенными МВД Республики Казахстан с соответствующими учреждениями зарубежных государств, прямыми двусторонними договорами, заключенными Академией по согласованию с МВД Республики Казахстан.</a:t>
            </a:r>
          </a:p>
          <a:p>
            <a:pPr algn="just"/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196752"/>
            <a:ext cx="7272480" cy="4392488"/>
          </a:xfrm>
        </p:spPr>
        <p:txBody>
          <a:bodyPr>
            <a:normAutofit/>
          </a:bodyPr>
          <a:lstStyle/>
          <a:p>
            <a:pPr algn="just"/>
            <a:r>
              <a:rPr lang="kk-KZ" sz="28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состоянию на 2017 год Академией заключены 22 договора о международном сотрудничестве с зарубежными партнерами, из них 5 договоров заключены в 2017 году (Краснодарский университет МВД России, Академия МВД Республики Беларусь, Академия МВД Республики Таджикистан, Владимирский юридический институт ФСИН России, Дальневосточный юридический институт МВД России).</a:t>
            </a:r>
            <a:endParaRPr 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980728"/>
            <a:ext cx="7854696" cy="5256584"/>
          </a:xfrm>
        </p:spPr>
        <p:txBody>
          <a:bodyPr>
            <a:noAutofit/>
          </a:bodyPr>
          <a:lstStyle/>
          <a:p>
            <a:pPr lvl="0"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Соглашение о сотрудничестве с Самарским юридическим институтом ФСИН России от 23 апреля 2008 г. (на неопределенный период);</a:t>
            </a:r>
          </a:p>
          <a:p>
            <a:pPr lvl="0" algn="just"/>
            <a:endParaRPr lang="ru-RU" sz="22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Tx/>
              <a:buChar char="-"/>
            </a:pPr>
            <a:r>
              <a:rPr lang="ru-RU" sz="2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Соглашение о сотрудничестве с Представительством PRI «Международная тюремная реформа» в Центральной Азии от 5 мая 2008 года;</a:t>
            </a:r>
          </a:p>
          <a:p>
            <a:pPr lvl="0" algn="just">
              <a:buFontTx/>
              <a:buChar char="-"/>
            </a:pPr>
            <a:endParaRPr lang="ru-RU" sz="22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Tx/>
              <a:buChar char="-"/>
            </a:pPr>
            <a:r>
              <a:rPr lang="ru-RU" sz="2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Соглашение о сотрудничестве с Псковским филиалом Академии ФСИН России – 15 мая 2009 г. (на неопределенный период);</a:t>
            </a:r>
          </a:p>
          <a:p>
            <a:pPr lvl="0" algn="just">
              <a:buFontTx/>
              <a:buChar char="-"/>
            </a:pPr>
            <a:endParaRPr lang="ru-RU" sz="22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2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Договор о сотрудничестве с Международной гуманитарной неправительственной организацией «СПИД Фонд Восток-Запад» от 2009 года;</a:t>
            </a:r>
          </a:p>
          <a:p>
            <a:pPr algn="just"/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edg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7854696" cy="5688632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Соглашение о сотрудничестве с Вологодским институтом права и экономики ФСИН России от 25 сентября 2012г. (пролонгированный, на 5 лет);</a:t>
            </a:r>
          </a:p>
          <a:p>
            <a:pPr lvl="0" algn="just"/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Соглашение о сотрудничестве с Воронежским институтом ФСИН России от 6 марта 2013г. (пролонгированный, на 5 лет);</a:t>
            </a:r>
          </a:p>
          <a:p>
            <a:pPr lvl="0" algn="just"/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 Соглашение о сотрудничестве с Академией права и управление ФСИН России (г. Рязань) от 13 июня 2013г. (пролонгированный, на 5 лет);</a:t>
            </a:r>
          </a:p>
          <a:p>
            <a:pPr lvl="0" algn="just"/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  Договор о сотрудничестве с Челябинским институтом экономики и права им. М.В. </a:t>
            </a:r>
            <a:r>
              <a:rPr lang="ru-RU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Ладошина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 от 26 сентября 2013г. (на неопределенный срок);</a:t>
            </a:r>
          </a:p>
          <a:p>
            <a:pPr lvl="0" algn="just"/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Соглашение о сотрудничестве с Кузбасским институтом ФСИН России – 6 марта 2013 г. (на неопределенный период</a:t>
            </a:r>
            <a:r>
              <a:rPr lang="ru-RU" dirty="0" smtClean="0">
                <a:solidFill>
                  <a:srgbClr val="002060"/>
                </a:solidFill>
              </a:rPr>
              <a:t>);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764704"/>
            <a:ext cx="7854696" cy="5760640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Соглашение о сотрудничестве с Институтом уголовно-исполнительной службы Украины (г. Киев) – от 26 сентября 2013г. (пролонгированный, на 5 лет);</a:t>
            </a:r>
          </a:p>
          <a:p>
            <a:pPr lvl="0" algn="just"/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Соглашение о сотрудничестве с Кировским институтом повышения квалификации работников ФСИН России – от 11 мая 2014г. (пролонгированный, на 5 лет);</a:t>
            </a:r>
          </a:p>
          <a:p>
            <a:pPr lvl="0" algn="just"/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Соглашение о сотрудничестве с Академией МВД </a:t>
            </a:r>
            <a:r>
              <a:rPr lang="ru-RU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Кыргызской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Республики им. генерал-майора милиции Алиева Э.А. – от 6 июня 2014г. (пролонгированный, на 5 лет);</a:t>
            </a:r>
          </a:p>
          <a:p>
            <a:pPr lvl="0" algn="just"/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Соглашение о сотрудничестве с Томским институтом повышения квалификации работников ФСИН России – от 10 сентября 2014г. (пролонгированный, на 5 лет).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908720"/>
            <a:ext cx="8064896" cy="5616624"/>
          </a:xfrm>
        </p:spPr>
        <p:txBody>
          <a:bodyPr>
            <a:normAutofit fontScale="62500" lnSpcReduction="20000"/>
          </a:bodyPr>
          <a:lstStyle/>
          <a:p>
            <a:pPr lvl="0" algn="just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5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Протокол о сотрудничестве в области образовательной и научной деятельности с </a:t>
            </a:r>
            <a:r>
              <a:rPr lang="ru-RU" sz="35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Барнаульским</a:t>
            </a:r>
            <a:r>
              <a:rPr lang="ru-RU" sz="35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юридическим институтом МВД Российской Федерации – от 17.12.2015 г.</a:t>
            </a:r>
          </a:p>
          <a:p>
            <a:pPr lvl="0" algn="just"/>
            <a:r>
              <a:rPr lang="ru-RU" sz="35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/>
            <a:r>
              <a:rPr lang="ru-RU" sz="35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Протокол о сотрудничестве в области образовательной и научной деятельности с Санкт-Петербургским университетом МВД Российской Федерации – от 02.03.2016г.;</a:t>
            </a:r>
          </a:p>
          <a:p>
            <a:pPr lvl="0" algn="just"/>
            <a:endParaRPr lang="ru-RU" sz="35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35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Протокол о сотрудничестве с Омской академией МВД Российской Федерации – от 30.04.2016 г.</a:t>
            </a:r>
          </a:p>
          <a:p>
            <a:pPr lvl="0" algn="just"/>
            <a:endParaRPr lang="ru-RU" sz="35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35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Соглашение о сотрудничестве с Пермским институтом ФСИН России – от 6 декабря 2016 года (пролонгированный, на 3 лет).</a:t>
            </a:r>
          </a:p>
          <a:p>
            <a:pPr lvl="0" algn="just"/>
            <a:endParaRPr lang="ru-RU" sz="35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35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-Протокол о сотрудничестве с Краснодарским университетом МВД Российской Федерации – от 15.02.2017 г.</a:t>
            </a:r>
          </a:p>
          <a:p>
            <a:pPr lvl="0" algn="just"/>
            <a:endParaRPr lang="ru-RU" sz="35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052736"/>
            <a:ext cx="7854696" cy="5040560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Соглашение о сотрудничестве с Академией МВД Республики Беларусь – от 16.02.2017 г. (пролонгированный, на 5 лет);</a:t>
            </a:r>
          </a:p>
          <a:p>
            <a:pPr lvl="0" algn="just"/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Соглашение о сотрудничестве с Академией МВД Республики Таджикистан – от 25.01.2017г. (пролонгированный, на 5 лет);</a:t>
            </a:r>
          </a:p>
          <a:p>
            <a:pPr lvl="0" algn="just"/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Соглашение о сотрудничестве с Владимирским юридическим институтом ФСИН РФ – от 29.03.2017г. (пролонгированный, на 5 лет);</a:t>
            </a:r>
          </a:p>
          <a:p>
            <a:pPr lvl="0" algn="just"/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Протокол о сотрудничестве с Дальневосточным юридическим институтом МВД Российский Федерации – от 25.05.2017г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just"/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Соглашение о сотрудничестве с Сибирским юридическим институтом МВД Российской Федерации – 23.10.2017г. </a:t>
            </a:r>
            <a:endParaRPr lang="ru-RU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7854696" cy="4968552"/>
          </a:xfrm>
        </p:spPr>
        <p:txBody>
          <a:bodyPr>
            <a:normAutofit/>
          </a:bodyPr>
          <a:lstStyle/>
          <a:p>
            <a:pPr algn="just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настоящее время на согласование в ДКР МВД РК направлены международные договора с </a:t>
            </a:r>
            <a:r>
              <a:rPr lang="ru-RU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Тюменьским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институтом повышения квалификации сотрудников МВД Российской Федерации, Академией МВД Республики Узбекистан, Образовательным комплексом полиции Республики Армения, Московским университетом МВД Российской Федерации имени В.Я. </a:t>
            </a:r>
            <a:r>
              <a:rPr lang="ru-RU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Кикотя</a:t>
            </a:r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Всероссийским научно-исследовательским институтом МВД России</a:t>
            </a:r>
            <a:r>
              <a:rPr lang="ru-RU" dirty="0" smtClean="0">
                <a:solidFill>
                  <a:srgbClr val="002060"/>
                </a:solidFill>
              </a:rPr>
              <a:t>.      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484784"/>
            <a:ext cx="7854696" cy="4320480"/>
          </a:xfrm>
        </p:spPr>
        <p:txBody>
          <a:bodyPr/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Настоящее время в Костанайской академии МВД Республики Казахстан имени Шракбека Кабылбаева  функционирует Совет молодых ученых. Положение о Совете молодых ученых рассмотрен и утвержден на заседании Ученого совета Академии (Протокол № 4 от 29.11.2017 г.). В магистратуре Академии проводится Научно-исследовательский семинар. 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76672"/>
            <a:ext cx="7851648" cy="1296144"/>
          </a:xfrm>
        </p:spPr>
        <p:txBody>
          <a:bodyPr>
            <a:noAutofit/>
          </a:bodyPr>
          <a:lstStyle/>
          <a:p>
            <a:pPr algn="ctr"/>
            <a:r>
              <a:rPr lang="ru-RU" sz="2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Принято участие </a:t>
            </a:r>
            <a:br>
              <a:rPr lang="ru-RU" sz="2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конференциях, круглых столах, </a:t>
            </a:r>
            <a:br>
              <a:rPr lang="ru-RU" sz="2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дебатных</a:t>
            </a:r>
            <a:r>
              <a:rPr lang="ru-RU" sz="2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турнирах</a:t>
            </a:r>
            <a:endParaRPr lang="ru-RU" sz="28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1844675"/>
          <a:ext cx="7473950" cy="428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 advClick="0" advTm="2000"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052736"/>
            <a:ext cx="7851648" cy="1728192"/>
          </a:xfrm>
        </p:spPr>
        <p:txBody>
          <a:bodyPr>
            <a:normAutofit/>
          </a:bodyPr>
          <a:lstStyle/>
          <a:p>
            <a:pPr algn="ctr" fontAlgn="base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Admin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501008"/>
            <a:ext cx="5472608" cy="30387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404664"/>
            <a:ext cx="8001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Решением Ученого совета Костанайской академии МВД Республики Казахстан имени Шракбека Кабылбаева от 26 апреля 2017 года (Протокол № 8), подготовленный комментарий был рекомендован к опубликованию в открытой печати. 31 июля текущего года научно – практический комментарий </a:t>
            </a:r>
          </a:p>
          <a:p>
            <a:pPr algn="ctr" fontAlgn="base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к Закону Республики Казахстан «О пробации» был издан, объемом 15 п.л.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836712"/>
            <a:ext cx="7851648" cy="4104456"/>
          </a:xfrm>
        </p:spPr>
        <p:txBody>
          <a:bodyPr>
            <a:normAutofit/>
          </a:bodyPr>
          <a:lstStyle/>
          <a:p>
            <a:pPr algn="ctr"/>
            <a:r>
              <a:rPr lang="ru-RU" sz="4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МЕЖДУНАРОДНЫЕ </a:t>
            </a:r>
            <a:br>
              <a:rPr lang="ru-RU" sz="4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НАУЧНО-ПРАКТИЧЕСКИЕ КОНФЕРЕНЦИИ</a:t>
            </a:r>
            <a:br>
              <a:rPr lang="ru-RU" sz="4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(2015-2017 гг.)</a:t>
            </a:r>
            <a:endParaRPr lang="ru-RU" sz="4800" b="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_wp-temp-img-id" descr="http://kostacademy.kz/novosti/2015/10/30_01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844824"/>
            <a:ext cx="37444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__wp-temp-img-id" descr="http://kostacademy.kz/novosti/2015/10/30_01_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293096"/>
            <a:ext cx="3096344" cy="232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99592" y="260647"/>
            <a:ext cx="7848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МЕЖДУНАРОДНАЯ НАУЧНО-ПРАКТИЧЕСКАЯ КОНФЕРЕНЦИЯ</a:t>
            </a:r>
          </a:p>
          <a:p>
            <a:pPr algn="ctr"/>
            <a:r>
              <a:rPr 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ПРИОРИТЕТНЫЕ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НАПРАВЛЕНИЯ 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ПРАВОВОЙ СИСТЕМЫ КАЗАХСТАНА»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ПОСВЯЩЕННАЯ 20-ЛЕТИЮ КОНСТИТУЦИИ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РЕСПУБЛИКИ КАЗАХСТАН</a:t>
            </a:r>
          </a:p>
          <a:p>
            <a:pPr algn="ctr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30 октября 2015 г.</a:t>
            </a:r>
            <a:endParaRPr lang="ru-RU" sz="1600" b="1" i="1" dirty="0"/>
          </a:p>
        </p:txBody>
      </p:sp>
      <p:pic>
        <p:nvPicPr>
          <p:cNvPr id="8" name="__wp-temp-img-id" descr="http://kostacademy.kz/novosti/2015/10/30_01_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221088"/>
            <a:ext cx="3312368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23.09.16 конф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581128"/>
            <a:ext cx="2952328" cy="2082436"/>
          </a:xfrm>
          <a:prstGeom prst="rect">
            <a:avLst/>
          </a:prstGeom>
          <a:noFill/>
        </p:spPr>
      </p:pic>
      <p:pic>
        <p:nvPicPr>
          <p:cNvPr id="1027" name="Picture 3" descr="C:\Users\Admin\Desktop\23.09.16 конф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348880"/>
            <a:ext cx="3312368" cy="2133207"/>
          </a:xfrm>
          <a:prstGeom prst="rect">
            <a:avLst/>
          </a:prstGeom>
          <a:noFill/>
        </p:spPr>
      </p:pic>
      <p:pic>
        <p:nvPicPr>
          <p:cNvPr id="1028" name="Picture 4" descr="C:\Users\Admin\Desktop\23.09.16 конф\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348880"/>
            <a:ext cx="3096344" cy="208823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404664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 ЛЕТ НЕЗАВИСИМОСТИ РЕСПУБЛИКИ КАЗАХСТАН: 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ИТОГИ И ПЕРСПЕКТИВЫ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МЕЖДУНАРОДНАЯ </a:t>
            </a:r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НАУЧНО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ПРАКТИЧЕСКАЯ КОНФЕРЕНЦИЯ, 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ПОСВЯЩЕННАЯ  25-ЛЕТИЮ НЕЗАВИСИМОСТИ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РЕСПУБЛИКИ КАЗАХСТАН И 45- ЛЕТИЮ УЧЕБНОГО ЗАВЕДЕНИЯ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b="1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23 сентября 2016 года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kostacademy.kz/novosti/2017/10/27_10_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4581128"/>
            <a:ext cx="3168352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kostacademy.kz/novosti/2017/10/27_10_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204864"/>
            <a:ext cx="324036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kostacademy.kz/novosti/2017/10/27_10_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204864"/>
            <a:ext cx="316835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27584" y="548680"/>
            <a:ext cx="76328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еждународная научно-практическ</a:t>
            </a:r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ая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конференци</a:t>
            </a:r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«25 лет органам внутренних дел </a:t>
            </a:r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еспублики </a:t>
            </a:r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азахстан: </a:t>
            </a:r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тоги и перспективы</a:t>
            </a:r>
            <a:r>
              <a:rPr lang="kk-KZ" sz="2000" b="1" i="1" dirty="0" smtClean="0">
                <a:latin typeface="Times New Roman" pitchFamily="18" charset="0"/>
                <a:cs typeface="Times New Roman" pitchFamily="18" charset="0"/>
              </a:rPr>
              <a:t> развития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», посвященная 25-летию органов внутренних дел Республики Казахстан </a:t>
            </a: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27.10.2017  г.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edg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48680"/>
            <a:ext cx="7851648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Санкт-Петербургский университет</a:t>
            </a:r>
            <a:b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МВД Российской Федерации</a:t>
            </a:r>
            <a:b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 декабря 2017 г.</a:t>
            </a:r>
            <a:endParaRPr lang="ru-RU" sz="32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Картинки\Фото Санкт-Петербург Бачурин\фото с конференции 2\IMG_8199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3816424" cy="3672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4864"/>
            <a:ext cx="4104456" cy="36724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836712"/>
            <a:ext cx="7854696" cy="4824536"/>
          </a:xfrm>
        </p:spPr>
        <p:txBody>
          <a:bodyPr>
            <a:normAutofit/>
          </a:bodyPr>
          <a:lstStyle/>
          <a:p>
            <a:pPr algn="just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2015 году Академия стала полноправным членом Международной Ассоциации Полицейских Академий (INTERPA). Международная ассоциация полицейских академий (INTERPA) учреждена при участии представителей 24 учреждений образования правоохранительного профиля из 22 стран мира.</a:t>
            </a: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 настоящее время членами Международной ассоциации полицейских академий являются 53 учебных заведения из 45 стран мира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kostacademy.kz/akademija/ooniirid/image017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496944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000">
    <p:wedg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kostacademy.kz/akademija/ooniirid/image02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kostacademy.kz/akademija/ooniirid/image020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33056" y="3676650"/>
            <a:ext cx="5210944" cy="3181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000">
    <p:wedg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7851648" cy="2880320"/>
          </a:xfrm>
        </p:spPr>
        <p:txBody>
          <a:bodyPr>
            <a:noAutofit/>
          </a:bodyPr>
          <a:lstStyle/>
          <a:p>
            <a:pPr algn="ctr" fontAlgn="base"/>
            <a: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b="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 участии Костанайской академии МВД Республики Казахстан имени Шракбека Кабылбаева в работе 11-го заседания Исполнительного комитета INTERPA </a:t>
            </a:r>
            <a:br>
              <a:rPr lang="ru-RU" sz="2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г. Караганде, Казахстан. </a:t>
            </a:r>
            <a:br>
              <a:rPr lang="ru-RU" sz="2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0" i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03.10.2016)</a:t>
            </a:r>
            <a:r>
              <a:rPr lang="ru-RU" sz="3000" dirty="0" smtClean="0"/>
              <a:t/>
            </a:r>
            <a:br>
              <a:rPr lang="ru-RU" sz="3000" dirty="0" smtClean="0"/>
            </a:br>
            <a:endParaRPr lang="ru-RU" sz="3000" dirty="0"/>
          </a:p>
        </p:txBody>
      </p:sp>
      <p:pic>
        <p:nvPicPr>
          <p:cNvPr id="4" name="Рисунок 3" descr="03_08_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140968"/>
            <a:ext cx="612068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1728192"/>
          </a:xfrm>
        </p:spPr>
        <p:txBody>
          <a:bodyPr>
            <a:normAutofit/>
          </a:bodyPr>
          <a:lstStyle/>
          <a:p>
            <a:pPr algn="ctr"/>
            <a: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 декабря 2015 год научно-теоретическая конференция, посвященная </a:t>
            </a:r>
            <a:b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Дню Независимости Республики Казахстан</a:t>
            </a:r>
            <a:endParaRPr lang="ru-RU" sz="3200" b="0" i="1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Documents and Settings\User\Рабочий стол\ФОТО конференций разные\4 декабря 15\IMG_857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3825"/>
            <a:ext cx="3527425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User\Рабочий стол\ФОТО конференций разные\4 декабря 15\IMG_8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05064"/>
            <a:ext cx="385879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Documents and Settings\User\Рабочий стол\ФОТО конференций разные\4 декабря 15\IMG_85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2204864"/>
            <a:ext cx="338437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Documents and Settings\User\Рабочий стол\ФОТО конференций разные\4 декабря 15\IMG_85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132856"/>
            <a:ext cx="3816424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000">
    <p:wedg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3_08_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88640"/>
            <a:ext cx="479298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03_08_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01008"/>
            <a:ext cx="4536504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03_08_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4176464" cy="298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2000">
    <p:wedg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124744"/>
            <a:ext cx="7344488" cy="4824536"/>
          </a:xfrm>
        </p:spPr>
        <p:txBody>
          <a:bodyPr>
            <a:normAutofit/>
          </a:bodyPr>
          <a:lstStyle/>
          <a:p>
            <a:pPr algn="just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АУП Академии организовано руководство по подготовке специалистов высшей научной квалификации в докторантуре Карагандинской академии МВД Республики Казахстан имени Б.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Бейсенова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Академии правоохранительных органов при Генеральной прокуратуре Республики Казахстан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764704"/>
            <a:ext cx="7851648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Вместе с тем, в ходе реализации научной деятельности в Академии </a:t>
            </a:r>
            <a:br>
              <a:rPr lang="ru-RU" sz="36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имеется ряд проблем: 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636912"/>
            <a:ext cx="7854696" cy="381642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3100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Отсутствие типографии для реализации собственной издательской деятельности;</a:t>
            </a:r>
          </a:p>
          <a:p>
            <a:pPr algn="just"/>
            <a:endParaRPr lang="ru-RU" sz="3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kk-KZ" sz="3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Отсутствие помещения научно-информационного назначения (конференц-зал) </a:t>
            </a:r>
            <a:r>
              <a:rPr lang="ru-RU" sz="3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целью качественного проведения </a:t>
            </a:r>
            <a:r>
              <a:rPr lang="kk-KZ" sz="3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научных мероприятий (круглых столов, научных семинаров и.т.д.);</a:t>
            </a:r>
          </a:p>
          <a:p>
            <a:pPr algn="just"/>
            <a:endParaRPr lang="ru-RU" sz="3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3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  </a:t>
            </a:r>
            <a:r>
              <a:rPr lang="ru-RU" sz="3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Отсутствие финансирования электронных учебных изданий;</a:t>
            </a:r>
          </a:p>
          <a:p>
            <a:pPr algn="just"/>
            <a:endParaRPr lang="ru-RU" sz="31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1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edg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980728"/>
            <a:ext cx="7854696" cy="518457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 - 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Отсутствие государственно-частного партнерства в области научной, научно-технической и инновационной деятельности;</a:t>
            </a:r>
          </a:p>
          <a:p>
            <a:pPr algn="just"/>
            <a:endParaRPr 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Отсутствие финансирования возможности создавать научные лаборатории, научно-исследовательские институты, опытные производства, специализированные субъекты инновационной инфраструктуры, проектно-конструкторские организации, а также научно-образовательные консорциумы в порядке, установленном законодательством Республики Казахстан;</a:t>
            </a:r>
          </a:p>
          <a:p>
            <a:pPr algn="just"/>
            <a:endParaRPr 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Отсутствие в штате отдела организации научно-исследовательской и редакционно-издательской работы должности сотрудника, ответственного за международное сотрудничество;</a:t>
            </a:r>
          </a:p>
          <a:p>
            <a:pPr algn="just"/>
            <a:endParaRPr lang="ru-RU" sz="28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Отсутствие финансирования научных командировок профессорско-преподавательского состава, научных сотрудников, обучающихся;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836712"/>
            <a:ext cx="7854696" cy="54006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Отсутствие финансирования научных командировок профессорско-преподавательского состава, научных сотрудников, обучающихся;</a:t>
            </a:r>
          </a:p>
          <a:p>
            <a:pPr algn="just"/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Отсутствие направления профессорско-преподавательского и научного состава, магистрантов в зарубежные научные и учебные учреждения на педагогическую, научную стажировку;</a:t>
            </a: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Отсутствие повышения квалификации научных сотрудников;</a:t>
            </a:r>
          </a:p>
          <a:p>
            <a:pPr algn="just"/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Отсутствие участия ученых Академии в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грантовом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программно-целевом финансировании научной деятельности;</a:t>
            </a:r>
          </a:p>
          <a:p>
            <a:pPr algn="just"/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Недостаточное финансирование образовательной деятельности Академии, в частности улучшения материально-технического оснащения с целью полноценной интеграции образования, науки и производства</a:t>
            </a:r>
            <a:r>
              <a:rPr lang="ru-RU" dirty="0" smtClean="0">
                <a:solidFill>
                  <a:srgbClr val="002060"/>
                </a:solidFill>
              </a:rPr>
              <a:t>.	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980728"/>
            <a:ext cx="7854696" cy="532859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отсутствие ведомственной программы развития образования и науки;</a:t>
            </a:r>
          </a:p>
          <a:p>
            <a:pPr algn="just"/>
            <a:endParaRPr lang="ru-RU" sz="13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недостаточная содержательность и гармоничность обучения, в связи с отсутствием его дополнения современным техническим сопровождением, отсутствие ведомственного нормативного регулирования деятельности библиотечных фондов ВУЗов (в том числе электронных), их финансирования и обновления;</a:t>
            </a:r>
          </a:p>
          <a:p>
            <a:pPr algn="just"/>
            <a:endParaRPr lang="ru-RU" sz="19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минимальное научное общение и обмен опытом с курсантами ВУЗов МВД и ФСИН зарубежных партнеров, с которыми заключены международные соглашения, в связи с отсутствием финансирования по линии научно-представительских мероприятий и практически полным запретом (кроме учебного процесса во время учебных занятий и самоподготовки) на использование электронно-цифровых устройств, имеющих функции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видеозвонка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фото и видеозаписи, поддерживающие функции сотовой связи, курсантами;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20688"/>
            <a:ext cx="7854696" cy="5760640"/>
          </a:xfrm>
        </p:spPr>
        <p:txBody>
          <a:bodyPr>
            <a:noAutofit/>
          </a:bodyPr>
          <a:lstStyle/>
          <a:p>
            <a:pPr algn="just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несоответствие количества профессорско-преподавательского состава ВУЗов МВД числу обучающихся (имеется превышение учебной нагрузки на отдельных кафедрах Академии до 1,5-2 раз; в частности в Костанайской академии при одинаковом по Карагандинской и </a:t>
            </a:r>
            <a:r>
              <a:rPr lang="ru-RU" sz="22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Алматинской</a:t>
            </a:r>
            <a:r>
              <a:rPr lang="ru-RU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академиям ежегодном наборе курсантов, число профессорско-преподавательского состава непропорционально и составляет меньшее количество по сравнению с последними);</a:t>
            </a:r>
          </a:p>
          <a:p>
            <a:pPr algn="just"/>
            <a:endParaRPr lang="ru-RU" sz="22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-недостаточное, а в отдельных случаях неудовлетворительное материально-техническое обеспечение ВУЗов МВД современным учебным оборудованием, компьютерной техникой, программным обеспечением и необходимым расходным материалом и софтом;</a:t>
            </a:r>
          </a:p>
          <a:p>
            <a:pPr algn="just"/>
            <a:endParaRPr lang="ru-RU" sz="1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just"/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548680"/>
            <a:ext cx="7854696" cy="576064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7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отсутствие рационального подхода при выделении бюджетных средств из средств республиканского и местного бюджета по обеспечению нужд ВУЗов МВД техническими средствами, используемых в практической деятельности ОВД (профессорско-преподавательскому составу ВУЗов МВД нередко просто нечего демонстрировать при проведении практических занятий и занятий, способствующих развитие практических навыков);</a:t>
            </a:r>
          </a:p>
          <a:p>
            <a:pPr algn="just"/>
            <a:endParaRPr lang="ru-RU" sz="27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7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отсутствие в ВУЗах МВД полноценных образовательных порталов, связанное с недостаточным целевым финансированием ВУЗов;</a:t>
            </a:r>
          </a:p>
          <a:p>
            <a:pPr algn="just"/>
            <a:endParaRPr lang="ru-RU" sz="27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7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отсутствие учебных полигонов для отработки практических навыков курсантов, связанное с недостаточным финансированием ВУЗов, в отдельных случаях их полным отсутствием;</a:t>
            </a:r>
          </a:p>
          <a:p>
            <a:pPr algn="just"/>
            <a:endParaRPr lang="ru-RU" sz="27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7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отсутствие либо владение в недостаточном объеме профессорско-преподавательским составом и научными сотрудниками знаний в области развития и непосредственно пользования информационными продуктами вообще, и применительно к обучающим программам и изданию электронных учебных пособий, в частности;</a:t>
            </a:r>
          </a:p>
          <a:p>
            <a:endParaRPr lang="ru-RU" sz="27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20688"/>
            <a:ext cx="7854696" cy="5760640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 большинстве ВУЗов и учебных центрах МВД имеется лишь теоретическое обоснование преподавания (методическое обеспечение учебных занятий, частично схемы и </a:t>
            </a:r>
            <a:r>
              <a:rPr lang="ru-RU" sz="22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инфографика</a:t>
            </a:r>
            <a:r>
              <a:rPr lang="ru-RU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по использованию технических средств в уголовном, административном судопроизводстве и других отраслях права;</a:t>
            </a:r>
          </a:p>
          <a:p>
            <a:pPr algn="just"/>
            <a:endParaRPr lang="ru-RU" sz="22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недостаточное количество технических специалистов со знанием </a:t>
            </a:r>
            <a:r>
              <a:rPr lang="en-US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Т-технологий в ВУЗах МВД для масштабной и эффективной реализации и оказания образовательных услуг;</a:t>
            </a:r>
          </a:p>
          <a:p>
            <a:pPr algn="just"/>
            <a:endParaRPr lang="ru-RU" sz="22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изначально слабые базовые знания в области информационных технологий поступающих на обучение в ВУЗы МВД;</a:t>
            </a:r>
          </a:p>
          <a:p>
            <a:pPr algn="just"/>
            <a:endParaRPr lang="ru-RU" sz="22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-   отсутствие возможности у ВУЗов санкционированного доступа к информационным программам ОВД, таких как «Следователь» и «Участковый инспектор», другим информационным базам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851648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Пути решения проблемных вопросов </a:t>
            </a:r>
            <a:b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научной деятельности:</a:t>
            </a:r>
            <a:br>
              <a:rPr lang="ru-RU" sz="32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628800"/>
            <a:ext cx="7848872" cy="4752528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 	</a:t>
            </a:r>
          </a:p>
          <a:p>
            <a:pPr algn="just"/>
            <a:endParaRPr lang="kk-KZ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kk-KZ" sz="6500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kk-KZ" sz="6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Открытие собственной типографии. </a:t>
            </a:r>
            <a:r>
              <a:rPr lang="ru-RU" sz="6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Необходимость в закупе оборудования для типографии вузов МВД;</a:t>
            </a:r>
          </a:p>
          <a:p>
            <a:pPr algn="just"/>
            <a:endParaRPr lang="ru-RU" sz="65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kk-KZ" sz="6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2. Выделение финансирования для получения помещения научно-информационного назначения (конференц-зал) и его оборудования.;</a:t>
            </a:r>
          </a:p>
          <a:p>
            <a:pPr algn="just"/>
            <a:endParaRPr lang="kk-KZ" sz="65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6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3.Финансирование электронных учебных изданий.</a:t>
            </a:r>
          </a:p>
          <a:p>
            <a:pPr algn="just"/>
            <a:endParaRPr lang="ru-RU" sz="65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6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4.Необходимость осуществления государственно-частного партнерства</a:t>
            </a:r>
          </a:p>
          <a:p>
            <a:pPr algn="just"/>
            <a:r>
              <a:rPr lang="ru-RU" sz="65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области научной, научно-технической и инновационной деятельности.</a:t>
            </a:r>
          </a:p>
          <a:p>
            <a:pPr algn="just"/>
            <a:endParaRPr lang="ru-RU" sz="3200" i="1" dirty="0" smtClean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3200" i="1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i="1" dirty="0">
              <a:solidFill>
                <a:schemeClr val="tx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2000"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833264"/>
          </a:xfrm>
        </p:spPr>
        <p:txBody>
          <a:bodyPr>
            <a:noAutofit/>
          </a:bodyPr>
          <a:lstStyle/>
          <a:p>
            <a:pPr algn="ctr"/>
            <a:r>
              <a:rPr lang="ru-RU" sz="24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18-23 мая 2015 г.  ФКОУ ВПО Пермский институт ФСИН России </a:t>
            </a:r>
            <a:r>
              <a:rPr lang="en-US" sz="24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международный фестиваль курсантов, студентов и слушателей «Пермский период»</a:t>
            </a:r>
            <a:r>
              <a:rPr lang="ru-RU" sz="2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F:\DSC_012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49725"/>
            <a:ext cx="3240088" cy="2376488"/>
          </a:xfrm>
          <a:prstGeom prst="rect">
            <a:avLst/>
          </a:prstGeom>
          <a:noFill/>
        </p:spPr>
      </p:pic>
      <p:pic>
        <p:nvPicPr>
          <p:cNvPr id="8" name="Picture 2" descr="F:\DSC_1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44824"/>
            <a:ext cx="3000396" cy="2088232"/>
          </a:xfrm>
          <a:prstGeom prst="rect">
            <a:avLst/>
          </a:prstGeom>
          <a:noFill/>
        </p:spPr>
      </p:pic>
      <p:pic>
        <p:nvPicPr>
          <p:cNvPr id="6" name="Picture 3" descr="F:\DSC_0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293096"/>
            <a:ext cx="3404870" cy="2165964"/>
          </a:xfrm>
          <a:prstGeom prst="rect">
            <a:avLst/>
          </a:prstGeom>
          <a:noFill/>
        </p:spPr>
      </p:pic>
      <p:pic>
        <p:nvPicPr>
          <p:cNvPr id="28674" name="Picture 2" descr="C:\Documents and Settings\User\Рабочий стол\12_01_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916832"/>
            <a:ext cx="3024336" cy="194421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wedg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7488504" cy="54006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Пользование услугами научных лабораторий коллективного пользования, участие в конкурсах научных, научно-технических проектов и программ, финансируемых из государственного бюджета и иных источников, не запрещенных законодательством Республики Казахстан.</a:t>
            </a: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6. Получение права создавать научные лаборатории, научно-исследовательские институты, опытные производства, специализированные субъекты инновационной инфраструктуры, проектно-конструкторские организации, а также научно-образовательные консорциумы в порядке, установленном законодательством Республики Казахстан.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980728"/>
            <a:ext cx="7488504" cy="51845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Предусмотреть и ввести в штаты отдела организации научно-исследовательской и редакционно-издательской работы Академии должность сотрудника, ответственного за международное сотрудничество.</a:t>
            </a: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8. Обеспечить финансирование научных командировок профессорско-преподавательского состава, научных сотрудников, обучающихся.</a:t>
            </a: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9. Обеспечить финансирование направления профессорско-преподавательского и научного состава, магистрантов в зарубежные научные и учебные учреждения на педагогическую, научную стажировку.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196752"/>
            <a:ext cx="7488504" cy="482453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С целью успешной реализации научно-исследовательской деятельности необходимо повышение квалификации научных сотрудников на постоянной основе.</a:t>
            </a: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11. Участие ученых Академии в </a:t>
            </a:r>
            <a:r>
              <a:rPr lang="ru-RU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грантовом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программно-целевом финансировании научной деятельности.</a:t>
            </a: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12. </a:t>
            </a:r>
            <a:r>
              <a:rPr lang="kk-KZ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Обеспечение каждого сотрудника отдела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персональным компьютером в комплекте с монитором, клавиатурой и мышью. С целью эффективной профессиональной деятельности (при наличии 10 сотрудников в подразделении имеют собственный компьютер в комплекте 9 сотрудников).</a:t>
            </a:r>
          </a:p>
          <a:p>
            <a:pPr algn="just"/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med" advClick="0" advTm="2000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548680"/>
            <a:ext cx="734144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/>
              <a:t> </a:t>
            </a:r>
            <a:r>
              <a:rPr lang="ru-RU" sz="2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IV Международный конкурс эссе на тему: «Уголовно-исполнительная система в России и за рубежом: прошлое, настоящее, будущее», проходившего в 2016 году в Пермском институте ФСИН России среди курсантов ведомственных образовательных учреждений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Documents and Settings\User\Рабочий стол\12_01_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420888"/>
            <a:ext cx="7129463" cy="35290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wedg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557464" cy="1224136"/>
          </a:xfrm>
        </p:spPr>
        <p:txBody>
          <a:bodyPr>
            <a:noAutofit/>
          </a:bodyPr>
          <a:lstStyle/>
          <a:p>
            <a:pPr algn="ctr"/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14 -18 марта 2016 год  в Академии ФСИН России (г. Рязань) состоялась </a:t>
            </a:r>
            <a:r>
              <a:rPr lang="en-US" sz="2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международная неделя творчества «Виват, курсанты!».</a:t>
            </a:r>
            <a:endParaRPr lang="ru-RU" sz="28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Documents and Settings\User\Рабочий стол\ФОТО конференций разные\Фото встреча\Встреча\_MG_957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132856"/>
            <a:ext cx="7305675" cy="39608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">
    <p:wedg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Поток">
      <a:dk1>
        <a:sysClr val="windowText" lastClr="000000"/>
      </a:dk1>
      <a:lt1>
        <a:sysClr val="window" lastClr="E1E1E1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718</TotalTime>
  <Words>1476</Words>
  <Application>Microsoft Office PowerPoint</Application>
  <PresentationFormat>Экран (4:3)</PresentationFormat>
  <Paragraphs>229</Paragraphs>
  <Slides>72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Солнцестояние</vt:lpstr>
      <vt:lpstr>ОРГАНИЗАЦИЯ НАУЧНО-ИССЛЕДОВАТЕЛЬСКОЙ  И РЕДАКЦИОННО-ИЗДАТЕЛЬСКОЙ РАБОТЫ  В КОСТАНАЙСКОЙ АКАДЕМИИ МВД  РЕСПУБЛИКИ КАЗАХСТАН  ИМЕНИ ШРАКБЕКА КАБЫЛБАЕВА </vt:lpstr>
      <vt:lpstr>Слайд 2</vt:lpstr>
      <vt:lpstr>Слайд 3</vt:lpstr>
      <vt:lpstr>Всего за отчетный период курсантами было написано </vt:lpstr>
      <vt:lpstr>Принято участие  в конференциях, круглых столах,  дебатных турнирах</vt:lpstr>
      <vt:lpstr>4 декабря 2015 год научно-теоретическая конференция, посвященная  Дню Независимости Республики Казахстан</vt:lpstr>
      <vt:lpstr>18-23 мая 2015 г.  ФКОУ ВПО Пермский институт ФСИН России II международный фестиваль курсантов, студентов и слушателей «Пермский период» </vt:lpstr>
      <vt:lpstr>  IV Международный конкурс эссе на тему: «Уголовно-исполнительная система в России и за рубежом: прошлое, настоящее, будущее», проходившего в 2016 году в Пермском институте ФСИН России среди курсантов ведомственных образовательных учреждений»</vt:lpstr>
      <vt:lpstr>14 -18 марта 2016 год  в Академии ФСИН России (г. Рязань) состоялась V международная неделя творчества «Виват, курсанты!».</vt:lpstr>
      <vt:lpstr>13 мая 2016 год Международная научно-теоретическая конференция курсантов и студентов высших учебных заведений, посвященная 25-летию органов внутренних дел Республики Казахстан «Наука глазами молодежи».</vt:lpstr>
      <vt:lpstr>15 апреля 2016 года  в Казахском государственном юридическом университете состоялась Республиканская научная студенческая конференция на тему «Шаги в науку». </vt:lpstr>
      <vt:lpstr>20 сентября 2016 года в целях реализации совместного плана мероприятий Костанайского областного филиала партии «Нур Отан» и Костанайской областной Ассамблеи народа Казахстана на базе Академии был проведен круглый стол, посвященный Манифесту «Мир–XXI век», глобальной инициативы Елбасы по безъядерному миру </vt:lpstr>
      <vt:lpstr>Слайд 13</vt:lpstr>
      <vt:lpstr>Слайд 14</vt:lpstr>
      <vt:lpstr>9 декабря 2016 года в Костанайской академии МВД Республики Казахстан имени Ш. Кабылбаева прошла научно-теоретическая конференция, посвященная 25-летию Независимости  Республики Казахстан</vt:lpstr>
      <vt:lpstr>11 декабря 2016 года в Академии состоялся областной дебатный турнир на Кубок начальника Академии посвященный дню Независимости  Республики Казахстан</vt:lpstr>
      <vt:lpstr>12 мая 2017 г. Международная научно-теоретическая конференция курсантов и студентов высших учебных заведений, посвященная 25-летию органов внутренних дел Республики Казахстан  «Наука глазами молодежи»</vt:lpstr>
      <vt:lpstr>Республиканский конкурс научно-исследовательских работ студентов и курсантов высших учебных заведений, организуемый  МОН Республики Казахстан</vt:lpstr>
      <vt:lpstr>  Конкурс на лучшую научную работу среди слушателей и курсантов учебных заведений  МВД Республики Казахстан  </vt:lpstr>
      <vt:lpstr>27-28 февраля 2017 г. в Казахском гуманитарно-юридическом инновационном университете в г. Семей ВКО РК состоялась 4-ая правовая олимпиада курсантов, слушателей и студентов, членов РУМС по специальности «Правоохранительная деятельность»</vt:lpstr>
      <vt:lpstr>С 20 по 24 марта 2017 г.  в Академии ФСИН России (г. Рязань) состоялась  VI международная неделя творчества «ВИВАТ, КУРСАНТЫ!»</vt:lpstr>
      <vt:lpstr>20 апреля 2017 г. в Омской академии МВД России состоялся финальный тур Всероссийского конкурса (с междунароодным участием) на лучшую научно-исследовательскую работу курсантов и слушателей образовательных организаций МВД России  «Деятельность подразделений уголовного розыска»</vt:lpstr>
      <vt:lpstr>25 апреля 2017 г. Самарский юридический институт Федеральной службы исполнения наказаний провел Международную научную конференцию адъюнктов, аспирантов, курсантов и студентов «Проблемы и перспективы развития уголовно-исполнительной системы России на современном этапе»</vt:lpstr>
      <vt:lpstr>12 мая 2017 г. в Костанайской академии МВД Республики Казахстан   им. Ш. Кабылбаева состоялась Международная научно-теоретическая конференция курсантов и студентов высших учебных заведений, посвященная 25-летию органов внутренних дел Республики Казахстан  «Наука глазами молодежи».</vt:lpstr>
      <vt:lpstr>10 декабря 2017 год проведен Областной дебатный турнир на Кубок начальника Академии, посвященный Дню Независимости Республики Казахстан и 25-летию органов внутренних дел Республики Казахстан</vt:lpstr>
      <vt:lpstr>Слайд 26</vt:lpstr>
      <vt:lpstr>Слайд 27</vt:lpstr>
      <vt:lpstr>Слайд 28</vt:lpstr>
      <vt:lpstr>Слайд 29</vt:lpstr>
      <vt:lpstr>Слайд 30</vt:lpstr>
      <vt:lpstr>        В рамках реализации научно-исследовательской работы Академии в 2015-2017 гг. были получены следующие результаты: </vt:lpstr>
      <vt:lpstr>В 2015 году получено 147 актов внедрения</vt:lpstr>
      <vt:lpstr>В 2016 году получено 100 актов внедрения</vt:lpstr>
      <vt:lpstr>В 2017 году получено 243 актов внедрения</vt:lpstr>
      <vt:lpstr>Подготовлено сборников научных трудов, учебников, учебных пособий и другой учебно-методической литературы</vt:lpstr>
      <vt:lpstr>Подготовлено научных статей</vt:lpstr>
      <vt:lpstr>В Академии проведено и принято участие на конференциях, семинарах, круглых столах и других мероприятиях:</vt:lpstr>
      <vt:lpstr>Слайд 38</vt:lpstr>
      <vt:lpstr>На сегодняшний день научный потенциал Академии 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 </vt:lpstr>
      <vt:lpstr>МЕЖДУНАРОДНЫЕ  НАУЧНО-ПРАКТИЧЕСКИЕ КОНФЕРЕНЦИИ (2015-2017 гг.)</vt:lpstr>
      <vt:lpstr>Слайд 52</vt:lpstr>
      <vt:lpstr>Слайд 53</vt:lpstr>
      <vt:lpstr>Слайд 54</vt:lpstr>
      <vt:lpstr>Санкт-Петербургский университет МВД Российской Федерации 8 декабря 2017 г.</vt:lpstr>
      <vt:lpstr>Слайд 56</vt:lpstr>
      <vt:lpstr>Слайд 57</vt:lpstr>
      <vt:lpstr>Слайд 58</vt:lpstr>
      <vt:lpstr>        Об участии Костанайской академии МВД Республики Казахстан имени Шракбека Кабылбаева в работе 11-го заседания Исполнительного комитета INTERPA  в г. Караганде, Казахстан.  (03.10.2016) </vt:lpstr>
      <vt:lpstr>Слайд 60</vt:lpstr>
      <vt:lpstr>Слайд 61</vt:lpstr>
      <vt:lpstr>Вместе с тем, в ходе реализации научной деятельности в Академии  имеется ряд проблем:  </vt:lpstr>
      <vt:lpstr>Слайд 63</vt:lpstr>
      <vt:lpstr>Слайд 64</vt:lpstr>
      <vt:lpstr>Слайд 65</vt:lpstr>
      <vt:lpstr>Слайд 66</vt:lpstr>
      <vt:lpstr>Слайд 67</vt:lpstr>
      <vt:lpstr>Слайд 68</vt:lpstr>
      <vt:lpstr>Пути решения проблемных вопросов  в научной деятельности: </vt:lpstr>
      <vt:lpstr>Слайд 70</vt:lpstr>
      <vt:lpstr>Слайд 71</vt:lpstr>
      <vt:lpstr>Слайд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Костанайская академия МВД Республики Казахстан имени Шракбека Кабылбаева</dc:title>
  <dc:creator>Admin</dc:creator>
  <cp:lastModifiedBy>Admin</cp:lastModifiedBy>
  <cp:revision>150</cp:revision>
  <dcterms:created xsi:type="dcterms:W3CDTF">2018-02-07T03:44:29Z</dcterms:created>
  <dcterms:modified xsi:type="dcterms:W3CDTF">2018-02-17T05:29:20Z</dcterms:modified>
</cp:coreProperties>
</file>